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12"/>
  </p:notesMasterIdLst>
  <p:sldIdLst>
    <p:sldId id="256" r:id="rId3"/>
    <p:sldId id="257" r:id="rId4"/>
    <p:sldId id="258" r:id="rId5"/>
    <p:sldId id="259" r:id="rId6"/>
    <p:sldId id="260" r:id="rId7"/>
    <p:sldId id="265" r:id="rId8"/>
    <p:sldId id="266" r:id="rId9"/>
    <p:sldId id="267" r:id="rId10"/>
    <p:sldId id="268"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27"/>
    <p:restoredTop sz="86306"/>
  </p:normalViewPr>
  <p:slideViewPr>
    <p:cSldViewPr snapToGrid="0" snapToObjects="1">
      <p:cViewPr varScale="1">
        <p:scale>
          <a:sx n="123" d="100"/>
          <a:sy n="123" d="100"/>
        </p:scale>
        <p:origin x="872" y="19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9.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Hi, I’m Mark Mullison with Team FHIR Stop, and this is our Technical Presentation.  My colleague,</a:t>
            </a:r>
            <a:r>
              <a:rPr lang="en-US" baseline="0" dirty="0" smtClean="0"/>
              <a:t> </a:t>
            </a:r>
            <a:r>
              <a:rPr lang="en-US" baseline="0" dirty="0" err="1" smtClean="0"/>
              <a:t>Jiankun</a:t>
            </a:r>
            <a:r>
              <a:rPr lang="en-US" baseline="0" dirty="0" smtClean="0"/>
              <a:t> Sun will be joining me today to help walk you through this brief technical overview.</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i="1" u="sng" dirty="0"/>
              <a:t>Note: Go very quickly past this slide.  Here to add context only.  Less than 10 seconds on this one.</a:t>
            </a:r>
          </a:p>
          <a:p>
            <a:pPr lvl="0">
              <a:spcBef>
                <a:spcPts val="0"/>
              </a:spcBef>
              <a:buNone/>
            </a:pPr>
            <a:endParaRPr dirty="0"/>
          </a:p>
          <a:p>
            <a:pPr lvl="0">
              <a:spcBef>
                <a:spcPts val="0"/>
              </a:spcBef>
              <a:buNone/>
            </a:pPr>
            <a:r>
              <a:rPr lang="en-US" dirty="0" smtClean="0"/>
              <a:t>We’re </a:t>
            </a:r>
            <a:r>
              <a:rPr lang="en" dirty="0" smtClean="0"/>
              <a:t>working </a:t>
            </a:r>
            <a:r>
              <a:rPr lang="en" dirty="0"/>
              <a:t>on the Medication Adherence problem.</a:t>
            </a:r>
          </a:p>
          <a:p>
            <a:pPr lvl="0">
              <a:spcBef>
                <a:spcPts val="0"/>
              </a:spcBef>
              <a:buNone/>
            </a:pPr>
            <a:endParaRPr dirty="0"/>
          </a:p>
          <a:p>
            <a:pPr lvl="0">
              <a:spcBef>
                <a:spcPts val="0"/>
              </a:spcBef>
              <a:buNone/>
            </a:pPr>
            <a:r>
              <a:rPr lang="en" dirty="0"/>
              <a:t>People not taking their meds as prescribed </a:t>
            </a:r>
            <a:r>
              <a:rPr lang="en" dirty="0" smtClean="0"/>
              <a:t>costs</a:t>
            </a:r>
            <a:r>
              <a:rPr lang="en-US" baseline="0" dirty="0" smtClean="0"/>
              <a:t> </a:t>
            </a:r>
            <a:r>
              <a:rPr lang="en" dirty="0" smtClean="0"/>
              <a:t>lives </a:t>
            </a:r>
            <a:r>
              <a:rPr lang="en" dirty="0"/>
              <a:t>and money.  </a:t>
            </a:r>
            <a:r>
              <a:rPr lang="en-US" dirty="0" smtClean="0"/>
              <a:t>It </a:t>
            </a:r>
            <a:r>
              <a:rPr lang="en" dirty="0" smtClean="0"/>
              <a:t>causes </a:t>
            </a:r>
            <a:r>
              <a:rPr lang="en-US" dirty="0" smtClean="0"/>
              <a:t>medical </a:t>
            </a:r>
            <a:r>
              <a:rPr lang="en" dirty="0" smtClean="0"/>
              <a:t>complication</a:t>
            </a:r>
            <a:r>
              <a:rPr lang="en-US" dirty="0" smtClean="0"/>
              <a:t>s and even death.</a:t>
            </a:r>
            <a:r>
              <a:rPr lang="en-US" baseline="0" dirty="0" smtClean="0"/>
              <a:t> It also drives up health care costs in a number of ways including </a:t>
            </a:r>
            <a:r>
              <a:rPr lang="en-US" dirty="0" smtClean="0"/>
              <a:t>increasing the </a:t>
            </a:r>
            <a:r>
              <a:rPr lang="en-US" dirty="0" err="1" smtClean="0"/>
              <a:t>nubme</a:t>
            </a:r>
            <a:r>
              <a:rPr lang="en" dirty="0" smtClean="0"/>
              <a:t>hospital </a:t>
            </a:r>
            <a:r>
              <a:rPr lang="en" dirty="0"/>
              <a:t>and nursing home admissions.</a:t>
            </a:r>
          </a:p>
          <a:p>
            <a:pPr lvl="0">
              <a:spcBef>
                <a:spcPts val="0"/>
              </a:spcBef>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lnSpc>
                <a:spcPct val="115000"/>
              </a:lnSpc>
              <a:spcBef>
                <a:spcPts val="0"/>
              </a:spcBef>
              <a:buNone/>
            </a:pPr>
            <a:r>
              <a:rPr lang="en-US" sz="900" dirty="0" smtClean="0">
                <a:solidFill>
                  <a:srgbClr val="454545"/>
                </a:solidFill>
              </a:rPr>
              <a:t>It's </a:t>
            </a:r>
            <a:r>
              <a:rPr lang="en" sz="900" dirty="0" smtClean="0">
                <a:solidFill>
                  <a:srgbClr val="454545"/>
                </a:solidFill>
              </a:rPr>
              <a:t>is </a:t>
            </a:r>
            <a:r>
              <a:rPr lang="en" sz="900" dirty="0">
                <a:solidFill>
                  <a:srgbClr val="454545"/>
                </a:solidFill>
              </a:rPr>
              <a:t>a big, multi-part </a:t>
            </a:r>
            <a:r>
              <a:rPr lang="en" sz="900" dirty="0" smtClean="0">
                <a:solidFill>
                  <a:srgbClr val="454545"/>
                </a:solidFill>
              </a:rPr>
              <a:t>problem</a:t>
            </a:r>
            <a:r>
              <a:rPr lang="mr-IN" sz="900" dirty="0" smtClean="0">
                <a:solidFill>
                  <a:srgbClr val="454545"/>
                </a:solidFill>
              </a:rPr>
              <a:t>…</a:t>
            </a:r>
            <a:r>
              <a:rPr lang="en-US" sz="900" dirty="0" smtClean="0">
                <a:solidFill>
                  <a:srgbClr val="454545"/>
                </a:solidFill>
              </a:rPr>
              <a:t> and t</a:t>
            </a:r>
            <a:r>
              <a:rPr lang="en" sz="900" dirty="0" smtClean="0">
                <a:solidFill>
                  <a:srgbClr val="454545"/>
                </a:solidFill>
              </a:rPr>
              <a:t>here’s </a:t>
            </a:r>
            <a:r>
              <a:rPr lang="en" sz="900" dirty="0">
                <a:solidFill>
                  <a:srgbClr val="454545"/>
                </a:solidFill>
              </a:rPr>
              <a:t>lots of value </a:t>
            </a:r>
            <a:r>
              <a:rPr lang="en-US" sz="900" dirty="0" smtClean="0">
                <a:solidFill>
                  <a:srgbClr val="454545"/>
                </a:solidFill>
              </a:rPr>
              <a:t>in solving it.</a:t>
            </a:r>
            <a:endParaRPr lang="en" sz="900" dirty="0">
              <a:solidFill>
                <a:srgbClr val="454545"/>
              </a:solidFill>
            </a:endParaRPr>
          </a:p>
          <a:p>
            <a:pPr lvl="0" rtl="0">
              <a:lnSpc>
                <a:spcPct val="115000"/>
              </a:lnSpc>
              <a:spcBef>
                <a:spcPts val="0"/>
              </a:spcBef>
              <a:buNone/>
            </a:pPr>
            <a:endParaRPr sz="900" dirty="0">
              <a:solidFill>
                <a:srgbClr val="454545"/>
              </a:solidFill>
            </a:endParaRPr>
          </a:p>
          <a:p>
            <a:pPr lvl="0" rtl="0">
              <a:lnSpc>
                <a:spcPct val="115000"/>
              </a:lnSpc>
              <a:spcBef>
                <a:spcPts val="0"/>
              </a:spcBef>
              <a:buNone/>
            </a:pPr>
            <a:r>
              <a:rPr lang="en-US" sz="900" dirty="0" smtClean="0">
                <a:solidFill>
                  <a:srgbClr val="454545"/>
                </a:solidFill>
              </a:rPr>
              <a:t>So some folks from the Centers</a:t>
            </a:r>
            <a:r>
              <a:rPr lang="en-US" sz="900" baseline="0" dirty="0" smtClean="0">
                <a:solidFill>
                  <a:srgbClr val="454545"/>
                </a:solidFill>
              </a:rPr>
              <a:t> </a:t>
            </a:r>
            <a:r>
              <a:rPr lang="en-US" sz="900" dirty="0" smtClean="0">
                <a:solidFill>
                  <a:srgbClr val="454545"/>
                </a:solidFill>
              </a:rPr>
              <a:t>for Disease Control wrote a</a:t>
            </a:r>
            <a:r>
              <a:rPr lang="en" sz="900" dirty="0" smtClean="0">
                <a:solidFill>
                  <a:srgbClr val="454545"/>
                </a:solidFill>
              </a:rPr>
              <a:t> </a:t>
            </a:r>
            <a:r>
              <a:rPr lang="en" sz="900" dirty="0">
                <a:solidFill>
                  <a:srgbClr val="454545"/>
                </a:solidFill>
              </a:rPr>
              <a:t>project proposal to </a:t>
            </a:r>
            <a:r>
              <a:rPr lang="en" sz="900" dirty="0" smtClean="0">
                <a:solidFill>
                  <a:srgbClr val="454545"/>
                </a:solidFill>
              </a:rPr>
              <a:t>help </a:t>
            </a:r>
            <a:r>
              <a:rPr lang="en-US" sz="900" dirty="0" smtClean="0">
                <a:solidFill>
                  <a:srgbClr val="454545"/>
                </a:solidFill>
              </a:rPr>
              <a:t>do that.</a:t>
            </a:r>
            <a:r>
              <a:rPr lang="en-US" sz="900" baseline="0" dirty="0" smtClean="0">
                <a:solidFill>
                  <a:srgbClr val="454545"/>
                </a:solidFill>
              </a:rPr>
              <a:t> We </a:t>
            </a:r>
            <a:r>
              <a:rPr lang="en" sz="900" dirty="0" smtClean="0">
                <a:solidFill>
                  <a:srgbClr val="454545"/>
                </a:solidFill>
              </a:rPr>
              <a:t>took </a:t>
            </a:r>
            <a:r>
              <a:rPr lang="en-US" sz="900" dirty="0" smtClean="0">
                <a:solidFill>
                  <a:srgbClr val="454545"/>
                </a:solidFill>
              </a:rPr>
              <a:t>their </a:t>
            </a:r>
            <a:r>
              <a:rPr lang="en-US" sz="900" baseline="0" dirty="0" smtClean="0">
                <a:solidFill>
                  <a:srgbClr val="454545"/>
                </a:solidFill>
              </a:rPr>
              <a:t>proposal </a:t>
            </a:r>
            <a:r>
              <a:rPr lang="en" sz="900" dirty="0" smtClean="0">
                <a:solidFill>
                  <a:srgbClr val="454545"/>
                </a:solidFill>
              </a:rPr>
              <a:t>as </a:t>
            </a:r>
            <a:r>
              <a:rPr lang="en" sz="900" dirty="0">
                <a:solidFill>
                  <a:srgbClr val="454545"/>
                </a:solidFill>
              </a:rPr>
              <a:t>our challenge and developed </a:t>
            </a:r>
            <a:r>
              <a:rPr lang="en" sz="900" dirty="0" smtClean="0">
                <a:solidFill>
                  <a:srgbClr val="454545"/>
                </a:solidFill>
              </a:rPr>
              <a:t>the </a:t>
            </a:r>
            <a:r>
              <a:rPr lang="en" sz="900" dirty="0">
                <a:solidFill>
                  <a:srgbClr val="454545"/>
                </a:solidFill>
              </a:rPr>
              <a:t>conceptual </a:t>
            </a:r>
            <a:r>
              <a:rPr lang="en" sz="900" dirty="0" smtClean="0">
                <a:solidFill>
                  <a:srgbClr val="454545"/>
                </a:solidFill>
              </a:rPr>
              <a:t>architecture</a:t>
            </a:r>
            <a:r>
              <a:rPr lang="en-US" sz="900" dirty="0" smtClean="0">
                <a:solidFill>
                  <a:srgbClr val="454545"/>
                </a:solidFill>
              </a:rPr>
              <a:t> you see here</a:t>
            </a:r>
            <a:r>
              <a:rPr lang="en" sz="900" dirty="0" smtClean="0">
                <a:solidFill>
                  <a:srgbClr val="454545"/>
                </a:solidFill>
              </a:rPr>
              <a:t>.</a:t>
            </a:r>
            <a:endParaRPr lang="en" sz="900" dirty="0">
              <a:solidFill>
                <a:srgbClr val="454545"/>
              </a:solidFill>
            </a:endParaRPr>
          </a:p>
          <a:p>
            <a:pPr lvl="0" rtl="0">
              <a:lnSpc>
                <a:spcPct val="115000"/>
              </a:lnSpc>
              <a:spcBef>
                <a:spcPts val="0"/>
              </a:spcBef>
              <a:buNone/>
            </a:pPr>
            <a:endParaRPr sz="900" dirty="0">
              <a:solidFill>
                <a:srgbClr val="454545"/>
              </a:solidFill>
            </a:endParaRPr>
          </a:p>
          <a:p>
            <a:pPr lvl="0">
              <a:lnSpc>
                <a:spcPct val="115000"/>
              </a:lnSpc>
              <a:spcBef>
                <a:spcPts val="0"/>
              </a:spcBef>
              <a:buNone/>
            </a:pPr>
            <a:r>
              <a:rPr lang="en" sz="900" dirty="0">
                <a:solidFill>
                  <a:srgbClr val="454545"/>
                </a:solidFill>
              </a:rPr>
              <a:t>We’ve </a:t>
            </a:r>
            <a:r>
              <a:rPr lang="en-US" sz="900" dirty="0" smtClean="0">
                <a:solidFill>
                  <a:srgbClr val="454545"/>
                </a:solidFill>
              </a:rPr>
              <a:t>shared </a:t>
            </a:r>
            <a:r>
              <a:rPr lang="en" sz="900" dirty="0" smtClean="0">
                <a:solidFill>
                  <a:srgbClr val="454545"/>
                </a:solidFill>
              </a:rPr>
              <a:t>this </a:t>
            </a:r>
            <a:r>
              <a:rPr lang="en-US" sz="900" dirty="0" smtClean="0">
                <a:solidFill>
                  <a:srgbClr val="454545"/>
                </a:solidFill>
              </a:rPr>
              <a:t>with our mentor,</a:t>
            </a:r>
            <a:r>
              <a:rPr lang="en-US" sz="900" baseline="0" dirty="0" smtClean="0">
                <a:solidFill>
                  <a:srgbClr val="454545"/>
                </a:solidFill>
              </a:rPr>
              <a:t> </a:t>
            </a:r>
            <a:r>
              <a:rPr lang="en" sz="900" dirty="0" smtClean="0">
                <a:solidFill>
                  <a:srgbClr val="454545"/>
                </a:solidFill>
              </a:rPr>
              <a:t>Skip </a:t>
            </a:r>
            <a:r>
              <a:rPr lang="en" sz="900" dirty="0" err="1" smtClean="0">
                <a:solidFill>
                  <a:srgbClr val="454545"/>
                </a:solidFill>
              </a:rPr>
              <a:t>Clelland</a:t>
            </a:r>
            <a:r>
              <a:rPr lang="en-US" sz="900" baseline="0" dirty="0" smtClean="0">
                <a:solidFill>
                  <a:srgbClr val="454545"/>
                </a:solidFill>
              </a:rPr>
              <a:t> and</a:t>
            </a:r>
            <a:r>
              <a:rPr lang="en" sz="900" dirty="0" smtClean="0">
                <a:solidFill>
                  <a:srgbClr val="454545"/>
                </a:solidFill>
              </a:rPr>
              <a:t> </a:t>
            </a:r>
            <a:r>
              <a:rPr lang="en" sz="900" dirty="0">
                <a:solidFill>
                  <a:srgbClr val="454545"/>
                </a:solidFill>
              </a:rPr>
              <a:t>some </a:t>
            </a:r>
            <a:r>
              <a:rPr lang="en-US" sz="900" dirty="0" smtClean="0">
                <a:solidFill>
                  <a:srgbClr val="454545"/>
                </a:solidFill>
              </a:rPr>
              <a:t>of his colleagues </a:t>
            </a:r>
            <a:r>
              <a:rPr lang="en" sz="900" dirty="0" smtClean="0">
                <a:solidFill>
                  <a:srgbClr val="454545"/>
                </a:solidFill>
              </a:rPr>
              <a:t>at </a:t>
            </a:r>
            <a:r>
              <a:rPr lang="en" sz="900" dirty="0">
                <a:solidFill>
                  <a:srgbClr val="454545"/>
                </a:solidFill>
              </a:rPr>
              <a:t>the CDC and incorporated their feedback. Skip has given his thumbs up.</a:t>
            </a:r>
          </a:p>
          <a:p>
            <a:pPr lvl="0">
              <a:lnSpc>
                <a:spcPct val="115000"/>
              </a:lnSpc>
              <a:spcBef>
                <a:spcPts val="0"/>
              </a:spcBef>
              <a:buNone/>
            </a:pPr>
            <a:endParaRPr sz="900" dirty="0">
              <a:solidFill>
                <a:srgbClr val="454545"/>
              </a:solidFill>
            </a:endParaRPr>
          </a:p>
          <a:p>
            <a:pPr lvl="0" rtl="0">
              <a:lnSpc>
                <a:spcPct val="115000"/>
              </a:lnSpc>
              <a:spcBef>
                <a:spcPts val="0"/>
              </a:spcBef>
              <a:buNone/>
            </a:pPr>
            <a:r>
              <a:rPr lang="en" sz="900" dirty="0">
                <a:solidFill>
                  <a:srgbClr val="454545"/>
                </a:solidFill>
              </a:rPr>
              <a:t>There’s a lot on this </a:t>
            </a:r>
            <a:r>
              <a:rPr lang="en" sz="900" dirty="0" smtClean="0">
                <a:solidFill>
                  <a:srgbClr val="454545"/>
                </a:solidFill>
              </a:rPr>
              <a:t>page</a:t>
            </a:r>
            <a:r>
              <a:rPr lang="en-US" sz="900" dirty="0" smtClean="0">
                <a:solidFill>
                  <a:srgbClr val="454545"/>
                </a:solidFill>
              </a:rPr>
              <a:t>,</a:t>
            </a:r>
            <a:r>
              <a:rPr lang="en-US" sz="900" baseline="0" dirty="0" smtClean="0">
                <a:solidFill>
                  <a:srgbClr val="454545"/>
                </a:solidFill>
              </a:rPr>
              <a:t> so if you’d like to spend a little more time with it, just press the pause button.</a:t>
            </a:r>
            <a:endParaRPr lang="en-US" sz="900" dirty="0" smtClean="0">
              <a:solidFill>
                <a:srgbClr val="454545"/>
              </a:solidFill>
            </a:endParaRPr>
          </a:p>
          <a:p>
            <a:pPr lvl="0" rtl="0">
              <a:lnSpc>
                <a:spcPct val="115000"/>
              </a:lnSpc>
              <a:spcBef>
                <a:spcPts val="0"/>
              </a:spcBef>
              <a:buNone/>
            </a:pPr>
            <a:endParaRPr sz="900" dirty="0">
              <a:solidFill>
                <a:srgbClr val="454545"/>
              </a:solidFill>
            </a:endParaRPr>
          </a:p>
          <a:p>
            <a:pPr lvl="0">
              <a:lnSpc>
                <a:spcPct val="115000"/>
              </a:lnSpc>
              <a:spcBef>
                <a:spcPts val="0"/>
              </a:spcBef>
              <a:buNone/>
            </a:pPr>
            <a:r>
              <a:rPr lang="en" sz="900" dirty="0">
                <a:solidFill>
                  <a:srgbClr val="454545"/>
                </a:solidFill>
              </a:rPr>
              <a:t>Let me briefly walk you through it.  The </a:t>
            </a:r>
            <a:r>
              <a:rPr lang="en" sz="900" dirty="0" smtClean="0">
                <a:solidFill>
                  <a:srgbClr val="454545"/>
                </a:solidFill>
              </a:rPr>
              <a:t>solution </a:t>
            </a:r>
            <a:r>
              <a:rPr lang="en" sz="900" dirty="0">
                <a:solidFill>
                  <a:srgbClr val="454545"/>
                </a:solidFill>
              </a:rPr>
              <a:t>has five main components:  </a:t>
            </a:r>
          </a:p>
          <a:p>
            <a:pPr lvl="0">
              <a:lnSpc>
                <a:spcPct val="115000"/>
              </a:lnSpc>
              <a:spcBef>
                <a:spcPts val="0"/>
              </a:spcBef>
              <a:buNone/>
            </a:pPr>
            <a:endParaRPr sz="900" dirty="0">
              <a:solidFill>
                <a:srgbClr val="454545"/>
              </a:solidFill>
            </a:endParaRPr>
          </a:p>
          <a:p>
            <a:pPr lvl="0" rtl="0">
              <a:lnSpc>
                <a:spcPct val="115000"/>
              </a:lnSpc>
              <a:spcBef>
                <a:spcPts val="0"/>
              </a:spcBef>
              <a:buNone/>
            </a:pPr>
            <a:r>
              <a:rPr lang="en" sz="900" dirty="0">
                <a:solidFill>
                  <a:srgbClr val="454545"/>
                </a:solidFill>
              </a:rPr>
              <a:t>First, there’s a mobile app for patients.  That’s their virtual “pill-box.”  It let’s them setup reminders for medications.  There are lots of apps available now that do that, but this one </a:t>
            </a:r>
            <a:r>
              <a:rPr lang="en" sz="900" dirty="0" smtClean="0">
                <a:solidFill>
                  <a:srgbClr val="454545"/>
                </a:solidFill>
              </a:rPr>
              <a:t>gets </a:t>
            </a:r>
            <a:r>
              <a:rPr lang="en" sz="900" dirty="0">
                <a:solidFill>
                  <a:srgbClr val="454545"/>
                </a:solidFill>
              </a:rPr>
              <a:t>prescriptions from the patient’s EHR via FHIR </a:t>
            </a:r>
            <a:r>
              <a:rPr lang="en-US" sz="900" dirty="0" smtClean="0">
                <a:solidFill>
                  <a:srgbClr val="454545"/>
                </a:solidFill>
              </a:rPr>
              <a:t>and</a:t>
            </a:r>
            <a:r>
              <a:rPr lang="en" sz="900" dirty="0" smtClean="0">
                <a:solidFill>
                  <a:srgbClr val="454545"/>
                </a:solidFill>
              </a:rPr>
              <a:t> it</a:t>
            </a:r>
            <a:r>
              <a:rPr lang="en-US" sz="900" dirty="0" smtClean="0">
                <a:solidFill>
                  <a:srgbClr val="454545"/>
                </a:solidFill>
              </a:rPr>
              <a:t> also</a:t>
            </a:r>
            <a:r>
              <a:rPr lang="en" sz="900" dirty="0" smtClean="0">
                <a:solidFill>
                  <a:srgbClr val="454545"/>
                </a:solidFill>
              </a:rPr>
              <a:t> </a:t>
            </a:r>
            <a:r>
              <a:rPr lang="en" sz="900" dirty="0">
                <a:solidFill>
                  <a:srgbClr val="454545"/>
                </a:solidFill>
              </a:rPr>
              <a:t>captures patient behavior </a:t>
            </a:r>
            <a:r>
              <a:rPr lang="en" sz="900" dirty="0" smtClean="0">
                <a:solidFill>
                  <a:srgbClr val="454545"/>
                </a:solidFill>
              </a:rPr>
              <a:t>information</a:t>
            </a:r>
            <a:r>
              <a:rPr lang="en-US" sz="900" baseline="0" dirty="0" smtClean="0">
                <a:solidFill>
                  <a:srgbClr val="454545"/>
                </a:solidFill>
              </a:rPr>
              <a:t> which is different. (that's number 1 on the diagram)</a:t>
            </a:r>
            <a:endParaRPr lang="en" sz="900" dirty="0">
              <a:solidFill>
                <a:srgbClr val="454545"/>
              </a:solidFill>
            </a:endParaRPr>
          </a:p>
          <a:p>
            <a:pPr lvl="0">
              <a:lnSpc>
                <a:spcPct val="115000"/>
              </a:lnSpc>
              <a:spcBef>
                <a:spcPts val="0"/>
              </a:spcBef>
              <a:buNone/>
            </a:pPr>
            <a:endParaRPr sz="900" dirty="0">
              <a:solidFill>
                <a:srgbClr val="454545"/>
              </a:solidFill>
            </a:endParaRPr>
          </a:p>
          <a:p>
            <a:pPr lvl="0" rtl="0">
              <a:lnSpc>
                <a:spcPct val="115000"/>
              </a:lnSpc>
              <a:spcBef>
                <a:spcPts val="0"/>
              </a:spcBef>
              <a:buNone/>
            </a:pPr>
            <a:r>
              <a:rPr lang="en-US" sz="900" dirty="0" smtClean="0">
                <a:solidFill>
                  <a:srgbClr val="454545"/>
                </a:solidFill>
              </a:rPr>
              <a:t>Second,</a:t>
            </a:r>
            <a:r>
              <a:rPr lang="en-US" sz="900" baseline="0" dirty="0" smtClean="0">
                <a:solidFill>
                  <a:srgbClr val="454545"/>
                </a:solidFill>
              </a:rPr>
              <a:t> there’s </a:t>
            </a:r>
            <a:r>
              <a:rPr lang="en" sz="900" dirty="0" smtClean="0">
                <a:solidFill>
                  <a:srgbClr val="454545"/>
                </a:solidFill>
              </a:rPr>
              <a:t>a </a:t>
            </a:r>
            <a:r>
              <a:rPr lang="en" sz="900" dirty="0">
                <a:solidFill>
                  <a:srgbClr val="454545"/>
                </a:solidFill>
              </a:rPr>
              <a:t>“big-data” and analytics component </a:t>
            </a:r>
            <a:r>
              <a:rPr lang="en-US" sz="900" dirty="0" smtClean="0">
                <a:solidFill>
                  <a:srgbClr val="454545"/>
                </a:solidFill>
              </a:rPr>
              <a:t>that’s used </a:t>
            </a:r>
            <a:r>
              <a:rPr lang="en" sz="900" dirty="0" smtClean="0">
                <a:solidFill>
                  <a:srgbClr val="454545"/>
                </a:solidFill>
              </a:rPr>
              <a:t>to </a:t>
            </a:r>
            <a:r>
              <a:rPr lang="en" sz="900" dirty="0">
                <a:solidFill>
                  <a:srgbClr val="454545"/>
                </a:solidFill>
              </a:rPr>
              <a:t>model </a:t>
            </a:r>
            <a:r>
              <a:rPr lang="en" sz="900" dirty="0" smtClean="0">
                <a:solidFill>
                  <a:srgbClr val="454545"/>
                </a:solidFill>
              </a:rPr>
              <a:t>adherence </a:t>
            </a:r>
            <a:r>
              <a:rPr lang="en-US" sz="900" dirty="0" smtClean="0">
                <a:solidFill>
                  <a:srgbClr val="454545"/>
                </a:solidFill>
              </a:rPr>
              <a:t>and help create </a:t>
            </a:r>
            <a:r>
              <a:rPr lang="en" sz="900" dirty="0" smtClean="0">
                <a:solidFill>
                  <a:srgbClr val="454545"/>
                </a:solidFill>
              </a:rPr>
              <a:t>better </a:t>
            </a:r>
            <a:r>
              <a:rPr lang="en" sz="900" dirty="0">
                <a:solidFill>
                  <a:srgbClr val="454545"/>
                </a:solidFill>
              </a:rPr>
              <a:t>and more </a:t>
            </a:r>
            <a:r>
              <a:rPr lang="en-US" sz="900" dirty="0" smtClean="0">
                <a:solidFill>
                  <a:srgbClr val="454545"/>
                </a:solidFill>
              </a:rPr>
              <a:t>effective ways to help more people take</a:t>
            </a:r>
            <a:r>
              <a:rPr lang="en" sz="900" dirty="0" smtClean="0">
                <a:solidFill>
                  <a:srgbClr val="454545"/>
                </a:solidFill>
              </a:rPr>
              <a:t> </a:t>
            </a:r>
            <a:r>
              <a:rPr lang="en" sz="900" dirty="0">
                <a:solidFill>
                  <a:srgbClr val="454545"/>
                </a:solidFill>
              </a:rPr>
              <a:t>their meds as they </a:t>
            </a:r>
            <a:r>
              <a:rPr lang="en" sz="900" dirty="0" smtClean="0">
                <a:solidFill>
                  <a:srgbClr val="454545"/>
                </a:solidFill>
              </a:rPr>
              <a:t>should</a:t>
            </a:r>
            <a:r>
              <a:rPr lang="en-US" sz="900" baseline="0" dirty="0" smtClean="0">
                <a:solidFill>
                  <a:srgbClr val="454545"/>
                </a:solidFill>
              </a:rPr>
              <a:t> (that's numbers 4, and 5 on the diagram)</a:t>
            </a:r>
            <a:endParaRPr lang="en" sz="900" dirty="0">
              <a:solidFill>
                <a:srgbClr val="454545"/>
              </a:solidFill>
            </a:endParaRPr>
          </a:p>
          <a:p>
            <a:pPr lvl="0">
              <a:lnSpc>
                <a:spcPct val="115000"/>
              </a:lnSpc>
              <a:spcBef>
                <a:spcPts val="0"/>
              </a:spcBef>
              <a:buNone/>
            </a:pPr>
            <a:endParaRPr sz="900" dirty="0">
              <a:solidFill>
                <a:srgbClr val="454545"/>
              </a:solidFill>
            </a:endParaRPr>
          </a:p>
          <a:p>
            <a:pPr lvl="0">
              <a:lnSpc>
                <a:spcPct val="115000"/>
              </a:lnSpc>
              <a:spcBef>
                <a:spcPts val="0"/>
              </a:spcBef>
              <a:buNone/>
            </a:pPr>
            <a:r>
              <a:rPr lang="en" sz="900" dirty="0">
                <a:solidFill>
                  <a:srgbClr val="454545"/>
                </a:solidFill>
              </a:rPr>
              <a:t>Third, </a:t>
            </a:r>
            <a:r>
              <a:rPr lang="en-US" sz="900" dirty="0" smtClean="0">
                <a:solidFill>
                  <a:srgbClr val="454545"/>
                </a:solidFill>
              </a:rPr>
              <a:t>there'</a:t>
            </a:r>
            <a:r>
              <a:rPr lang="en" sz="900" dirty="0" smtClean="0">
                <a:solidFill>
                  <a:srgbClr val="454545"/>
                </a:solidFill>
              </a:rPr>
              <a:t>s </a:t>
            </a:r>
            <a:r>
              <a:rPr lang="en" sz="900" dirty="0">
                <a:solidFill>
                  <a:srgbClr val="454545"/>
                </a:solidFill>
              </a:rPr>
              <a:t>an “intervention management system” that </a:t>
            </a:r>
            <a:r>
              <a:rPr lang="en-US" sz="900" dirty="0" smtClean="0">
                <a:solidFill>
                  <a:srgbClr val="454545"/>
                </a:solidFill>
              </a:rPr>
              <a:t>tracks and in some cases even administers interventions</a:t>
            </a:r>
            <a:r>
              <a:rPr lang="en-US" sz="900" baseline="0" dirty="0" smtClean="0">
                <a:solidFill>
                  <a:srgbClr val="454545"/>
                </a:solidFill>
              </a:rPr>
              <a:t> (that's number 8 on the diagram)</a:t>
            </a:r>
            <a:r>
              <a:rPr lang="en-US" sz="900" dirty="0" smtClean="0">
                <a:solidFill>
                  <a:srgbClr val="454545"/>
                </a:solidFill>
              </a:rPr>
              <a:t> </a:t>
            </a:r>
          </a:p>
          <a:p>
            <a:pPr lvl="0">
              <a:lnSpc>
                <a:spcPct val="115000"/>
              </a:lnSpc>
              <a:spcBef>
                <a:spcPts val="0"/>
              </a:spcBef>
              <a:buNone/>
            </a:pPr>
            <a:endParaRPr sz="900" dirty="0">
              <a:solidFill>
                <a:srgbClr val="454545"/>
              </a:solidFill>
            </a:endParaRPr>
          </a:p>
          <a:p>
            <a:pPr lvl="0">
              <a:lnSpc>
                <a:spcPct val="115000"/>
              </a:lnSpc>
              <a:spcBef>
                <a:spcPts val="0"/>
              </a:spcBef>
              <a:buNone/>
            </a:pPr>
            <a:r>
              <a:rPr lang="en" sz="900" dirty="0">
                <a:solidFill>
                  <a:srgbClr val="454545"/>
                </a:solidFill>
              </a:rPr>
              <a:t>Fourth, there’s wiring that gets </a:t>
            </a:r>
            <a:r>
              <a:rPr lang="en-US" sz="900" dirty="0" smtClean="0">
                <a:solidFill>
                  <a:srgbClr val="454545"/>
                </a:solidFill>
              </a:rPr>
              <a:t>data to</a:t>
            </a:r>
            <a:r>
              <a:rPr lang="en-US" sz="900" baseline="0" dirty="0" smtClean="0">
                <a:solidFill>
                  <a:srgbClr val="454545"/>
                </a:solidFill>
              </a:rPr>
              <a:t> and from the provider's</a:t>
            </a:r>
            <a:r>
              <a:rPr lang="en" sz="900" dirty="0" smtClean="0">
                <a:solidFill>
                  <a:srgbClr val="454545"/>
                </a:solidFill>
              </a:rPr>
              <a:t> </a:t>
            </a:r>
            <a:r>
              <a:rPr lang="en-US" sz="900" dirty="0" smtClean="0">
                <a:solidFill>
                  <a:srgbClr val="454545"/>
                </a:solidFill>
              </a:rPr>
              <a:t>EMR</a:t>
            </a:r>
            <a:r>
              <a:rPr lang="en-US" sz="900" baseline="0" dirty="0" smtClean="0">
                <a:solidFill>
                  <a:srgbClr val="454545"/>
                </a:solidFill>
              </a:rPr>
              <a:t> system (that's number 2)</a:t>
            </a:r>
            <a:endParaRPr lang="en" sz="900" dirty="0">
              <a:solidFill>
                <a:srgbClr val="454545"/>
              </a:solidFill>
            </a:endParaRPr>
          </a:p>
          <a:p>
            <a:pPr lvl="0">
              <a:lnSpc>
                <a:spcPct val="115000"/>
              </a:lnSpc>
              <a:spcBef>
                <a:spcPts val="0"/>
              </a:spcBef>
              <a:buNone/>
            </a:pPr>
            <a:endParaRPr sz="900" dirty="0">
              <a:solidFill>
                <a:srgbClr val="454545"/>
              </a:solidFill>
            </a:endParaRPr>
          </a:p>
          <a:p>
            <a:pPr lvl="0">
              <a:lnSpc>
                <a:spcPct val="115000"/>
              </a:lnSpc>
              <a:spcBef>
                <a:spcPts val="0"/>
              </a:spcBef>
              <a:buNone/>
            </a:pPr>
            <a:r>
              <a:rPr lang="en" sz="900" dirty="0">
                <a:solidFill>
                  <a:srgbClr val="454545"/>
                </a:solidFill>
              </a:rPr>
              <a:t>And lastly, there is a Provider UI which augments the </a:t>
            </a:r>
            <a:r>
              <a:rPr lang="en-US" sz="900" dirty="0" smtClean="0">
                <a:solidFill>
                  <a:srgbClr val="454545"/>
                </a:solidFill>
              </a:rPr>
              <a:t>provider's existing EMR</a:t>
            </a:r>
            <a:r>
              <a:rPr lang="en-US" sz="900" baseline="0" dirty="0" smtClean="0">
                <a:solidFill>
                  <a:srgbClr val="454545"/>
                </a:solidFill>
              </a:rPr>
              <a:t> system.</a:t>
            </a:r>
            <a:r>
              <a:rPr lang="en" sz="900" dirty="0" smtClean="0">
                <a:solidFill>
                  <a:srgbClr val="454545"/>
                </a:solidFill>
              </a:rPr>
              <a:t>  </a:t>
            </a:r>
            <a:r>
              <a:rPr lang="en-US" sz="900" dirty="0" smtClean="0">
                <a:solidFill>
                  <a:srgbClr val="454545"/>
                </a:solidFill>
              </a:rPr>
              <a:t>(that's numbers</a:t>
            </a:r>
            <a:r>
              <a:rPr lang="en-US" sz="900" baseline="0" dirty="0" smtClean="0">
                <a:solidFill>
                  <a:srgbClr val="454545"/>
                </a:solidFill>
              </a:rPr>
              <a:t> 6 and 7)</a:t>
            </a:r>
            <a:endParaRPr lang="en-US" sz="900" dirty="0" smtClean="0">
              <a:solidFill>
                <a:srgbClr val="454545"/>
              </a:solidFill>
            </a:endParaRPr>
          </a:p>
          <a:p>
            <a:pPr lvl="0">
              <a:lnSpc>
                <a:spcPct val="115000"/>
              </a:lnSpc>
              <a:spcBef>
                <a:spcPts val="0"/>
              </a:spcBef>
              <a:buNone/>
            </a:pPr>
            <a:endParaRPr sz="900" dirty="0">
              <a:solidFill>
                <a:srgbClr val="454545"/>
              </a:solidFill>
            </a:endParaRPr>
          </a:p>
          <a:p>
            <a:pPr lvl="0" rtl="0">
              <a:lnSpc>
                <a:spcPct val="115000"/>
              </a:lnSpc>
              <a:spcBef>
                <a:spcPts val="0"/>
              </a:spcBef>
              <a:buNone/>
            </a:pPr>
            <a:r>
              <a:rPr lang="en" sz="900" dirty="0">
                <a:solidFill>
                  <a:srgbClr val="454545"/>
                </a:solidFill>
              </a:rPr>
              <a:t>It’s a big vision, with </a:t>
            </a:r>
            <a:r>
              <a:rPr lang="en-US" sz="900" dirty="0" smtClean="0">
                <a:solidFill>
                  <a:srgbClr val="454545"/>
                </a:solidFill>
              </a:rPr>
              <a:t>a</a:t>
            </a:r>
            <a:r>
              <a:rPr lang="en-US" sz="900" baseline="0" dirty="0" smtClean="0">
                <a:solidFill>
                  <a:srgbClr val="454545"/>
                </a:solidFill>
              </a:rPr>
              <a:t> lot of potential. </a:t>
            </a:r>
            <a:r>
              <a:rPr lang="en-US" sz="900" dirty="0" smtClean="0">
                <a:solidFill>
                  <a:srgbClr val="454545"/>
                </a:solidFill>
              </a:rPr>
              <a:t>But </a:t>
            </a:r>
            <a:r>
              <a:rPr lang="en" sz="900" dirty="0" smtClean="0">
                <a:solidFill>
                  <a:srgbClr val="454545"/>
                </a:solidFill>
              </a:rPr>
              <a:t>it's </a:t>
            </a:r>
            <a:r>
              <a:rPr lang="en" sz="900" dirty="0">
                <a:solidFill>
                  <a:srgbClr val="454545"/>
                </a:solidFill>
              </a:rPr>
              <a:t>going to be way more work than we have time for this semester.    So we’re focusing our work </a:t>
            </a:r>
            <a:r>
              <a:rPr lang="en" sz="900" dirty="0" smtClean="0">
                <a:solidFill>
                  <a:srgbClr val="454545"/>
                </a:solidFill>
              </a:rPr>
              <a:t>on </a:t>
            </a:r>
            <a:r>
              <a:rPr lang="en" sz="900" dirty="0">
                <a:solidFill>
                  <a:srgbClr val="454545"/>
                </a:solidFill>
              </a:rPr>
              <a:t>building a POC of the </a:t>
            </a:r>
            <a:r>
              <a:rPr lang="en-US" sz="900" dirty="0" smtClean="0">
                <a:solidFill>
                  <a:srgbClr val="454545"/>
                </a:solidFill>
              </a:rPr>
              <a:t>Patient</a:t>
            </a:r>
            <a:r>
              <a:rPr lang="en-US" sz="900" baseline="0" dirty="0" smtClean="0">
                <a:solidFill>
                  <a:srgbClr val="454545"/>
                </a:solidFill>
              </a:rPr>
              <a:t> Facing </a:t>
            </a:r>
            <a:r>
              <a:rPr lang="en" sz="900" dirty="0" smtClean="0">
                <a:solidFill>
                  <a:srgbClr val="454545"/>
                </a:solidFill>
              </a:rPr>
              <a:t>App</a:t>
            </a:r>
            <a:r>
              <a:rPr lang="en-US" sz="900" baseline="0" dirty="0" smtClean="0">
                <a:solidFill>
                  <a:srgbClr val="454545"/>
                </a:solidFill>
              </a:rPr>
              <a:t>.</a:t>
            </a:r>
            <a:endParaRPr lang="en" sz="900" dirty="0">
              <a:solidFill>
                <a:srgbClr val="454545"/>
              </a:solidFill>
            </a:endParaRPr>
          </a:p>
          <a:p>
            <a:pPr lvl="0" rtl="0">
              <a:lnSpc>
                <a:spcPct val="115000"/>
              </a:lnSpc>
              <a:spcBef>
                <a:spcPts val="0"/>
              </a:spcBef>
              <a:buNone/>
            </a:pPr>
            <a:endParaRPr sz="900" dirty="0">
              <a:solidFill>
                <a:srgbClr val="454545"/>
              </a:solidFill>
            </a:endParaRPr>
          </a:p>
          <a:p>
            <a:pPr lvl="0">
              <a:lnSpc>
                <a:spcPct val="115000"/>
              </a:lnSpc>
              <a:spcBef>
                <a:spcPts val="0"/>
              </a:spcBef>
              <a:buNone/>
            </a:pPr>
            <a:r>
              <a:rPr lang="en-US" sz="900" dirty="0" smtClean="0">
                <a:solidFill>
                  <a:srgbClr val="454545"/>
                </a:solidFill>
              </a:rPr>
              <a:t>While we're limiting</a:t>
            </a:r>
            <a:r>
              <a:rPr lang="en-US" sz="900" baseline="0" dirty="0" smtClean="0">
                <a:solidFill>
                  <a:srgbClr val="454545"/>
                </a:solidFill>
              </a:rPr>
              <a:t> our work to the patient </a:t>
            </a:r>
            <a:r>
              <a:rPr lang="en" sz="900" dirty="0" smtClean="0">
                <a:solidFill>
                  <a:srgbClr val="454545"/>
                </a:solidFill>
              </a:rPr>
              <a:t>facing </a:t>
            </a:r>
            <a:r>
              <a:rPr lang="en" sz="900" dirty="0">
                <a:solidFill>
                  <a:srgbClr val="454545"/>
                </a:solidFill>
              </a:rPr>
              <a:t>app, we think it’s important to keep the overall solution context </a:t>
            </a:r>
            <a:r>
              <a:rPr lang="en-US" sz="900" dirty="0" smtClean="0">
                <a:solidFill>
                  <a:srgbClr val="454545"/>
                </a:solidFill>
              </a:rPr>
              <a:t>shown</a:t>
            </a:r>
            <a:r>
              <a:rPr lang="en-US" sz="900" baseline="0" dirty="0" smtClean="0">
                <a:solidFill>
                  <a:srgbClr val="454545"/>
                </a:solidFill>
              </a:rPr>
              <a:t> here </a:t>
            </a:r>
            <a:r>
              <a:rPr lang="en" sz="900" dirty="0" smtClean="0">
                <a:solidFill>
                  <a:srgbClr val="454545"/>
                </a:solidFill>
              </a:rPr>
              <a:t>in </a:t>
            </a:r>
            <a:r>
              <a:rPr lang="en" sz="900" dirty="0">
                <a:solidFill>
                  <a:srgbClr val="454545"/>
                </a:solidFill>
              </a:rPr>
              <a:t>mind as we work</a:t>
            </a:r>
            <a:r>
              <a:rPr lang="en" sz="900" dirty="0" smtClean="0">
                <a:solidFill>
                  <a:srgbClr val="454545"/>
                </a:solidFill>
              </a:rPr>
              <a:t>.</a:t>
            </a:r>
            <a:endParaRPr lang="en" sz="900" dirty="0">
              <a:solidFill>
                <a:srgbClr val="454545"/>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So here’s what the patient </a:t>
            </a:r>
            <a:r>
              <a:rPr lang="en" dirty="0" smtClean="0"/>
              <a:t>app </a:t>
            </a:r>
            <a:r>
              <a:rPr lang="en" dirty="0"/>
              <a:t>architecture looks </a:t>
            </a:r>
            <a:r>
              <a:rPr lang="en" dirty="0" smtClean="0"/>
              <a:t>like</a:t>
            </a:r>
            <a:r>
              <a:rPr lang="mr-IN" dirty="0" smtClean="0"/>
              <a:t>…</a:t>
            </a:r>
            <a:r>
              <a:rPr lang="en" dirty="0" smtClean="0"/>
              <a:t>as </a:t>
            </a:r>
            <a:r>
              <a:rPr lang="en" dirty="0"/>
              <a:t>I said, this is where we’ll be </a:t>
            </a:r>
            <a:r>
              <a:rPr lang="en-US" dirty="0" smtClean="0"/>
              <a:t>focusing</a:t>
            </a:r>
            <a:r>
              <a:rPr lang="en-US" baseline="0" dirty="0" smtClean="0"/>
              <a:t> </a:t>
            </a:r>
            <a:r>
              <a:rPr lang="en" dirty="0" smtClean="0"/>
              <a:t>this </a:t>
            </a:r>
            <a:r>
              <a:rPr lang="en" dirty="0"/>
              <a:t>semester.</a:t>
            </a:r>
          </a:p>
          <a:p>
            <a:pPr lvl="0">
              <a:spcBef>
                <a:spcPts val="0"/>
              </a:spcBef>
              <a:buNone/>
            </a:pPr>
            <a:r>
              <a:rPr lang="en" dirty="0"/>
              <a:t/>
            </a:r>
            <a:br>
              <a:rPr lang="en" dirty="0"/>
            </a:br>
            <a:r>
              <a:rPr lang="en" dirty="0"/>
              <a:t>In addition to the notes you saw about this part of the solution on the last slide, you’ll notice that we’ll be connecting to a </a:t>
            </a:r>
            <a:r>
              <a:rPr lang="en" dirty="0" smtClean="0"/>
              <a:t>database </a:t>
            </a:r>
            <a:r>
              <a:rPr lang="en" dirty="0"/>
              <a:t>to store and access usage information, medication adherence details, and information about the meds people are taking through a web-services layer.</a:t>
            </a:r>
          </a:p>
          <a:p>
            <a:pPr lvl="0" rtl="0">
              <a:spcBef>
                <a:spcPts val="0"/>
              </a:spcBef>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Form should follow function, so we started by doing some Use Case </a:t>
            </a:r>
            <a:r>
              <a:rPr lang="en-US" dirty="0" smtClean="0"/>
              <a:t>Analysis</a:t>
            </a:r>
            <a:r>
              <a:rPr lang="en" dirty="0" smtClean="0"/>
              <a:t>.  </a:t>
            </a:r>
            <a:r>
              <a:rPr lang="en" dirty="0"/>
              <a:t>Here’s what we came up with.  A document that details these use cases is available in our GitHub repo.  You’ll notice that the three main actors here are the </a:t>
            </a:r>
            <a:r>
              <a:rPr lang="en-US" dirty="0" smtClean="0"/>
              <a:t>P</a:t>
            </a:r>
            <a:r>
              <a:rPr lang="en" dirty="0" err="1" smtClean="0"/>
              <a:t>atient</a:t>
            </a:r>
            <a:r>
              <a:rPr lang="en" dirty="0"/>
              <a:t>… the Provider EMR system (or systems), and the </a:t>
            </a:r>
            <a:r>
              <a:rPr lang="en" dirty="0" smtClean="0"/>
              <a:t>clock</a:t>
            </a:r>
            <a:r>
              <a:rPr lang="en-US" baseline="0" dirty="0" smtClean="0"/>
              <a:t> which plays a role in </a:t>
            </a:r>
            <a:r>
              <a:rPr lang="en-US" dirty="0" smtClean="0"/>
              <a:t>use</a:t>
            </a:r>
            <a:r>
              <a:rPr lang="en-US" baseline="0" dirty="0" smtClean="0"/>
              <a:t> cases that are triggered at intervals or specific times</a:t>
            </a:r>
            <a:r>
              <a:rPr lang="en" dirty="0" smtClean="0"/>
              <a:t>.</a:t>
            </a:r>
            <a:r>
              <a:rPr lang="en-US" baseline="0" dirty="0" smtClean="0"/>
              <a:t> </a:t>
            </a:r>
            <a:r>
              <a:rPr lang="en" dirty="0" smtClean="0"/>
              <a:t> </a:t>
            </a:r>
            <a:r>
              <a:rPr lang="en" dirty="0"/>
              <a:t>Some of </a:t>
            </a:r>
            <a:r>
              <a:rPr lang="en" dirty="0" smtClean="0"/>
              <a:t>the </a:t>
            </a:r>
            <a:r>
              <a:rPr lang="en" dirty="0"/>
              <a:t>more interesting use cases include “Get Medication Orders” (toward the bottom left) which is about automatically getting medication orders </a:t>
            </a:r>
            <a:r>
              <a:rPr lang="en-US" dirty="0" smtClean="0"/>
              <a:t>via</a:t>
            </a:r>
            <a:r>
              <a:rPr lang="en-US" baseline="0" dirty="0" smtClean="0"/>
              <a:t> </a:t>
            </a:r>
            <a:r>
              <a:rPr lang="en" dirty="0" smtClean="0"/>
              <a:t>FHIR</a:t>
            </a:r>
            <a:r>
              <a:rPr lang="en" dirty="0"/>
              <a:t>, “Push Adherence Info” (just below get medication orders) which is the pushing adherence </a:t>
            </a:r>
            <a:r>
              <a:rPr lang="en-US" dirty="0" smtClean="0"/>
              <a:t>information back </a:t>
            </a:r>
            <a:r>
              <a:rPr lang="en" dirty="0" smtClean="0"/>
              <a:t>to provider </a:t>
            </a:r>
            <a:r>
              <a:rPr lang="en" dirty="0"/>
              <a:t>EHRs’, and “Account for Missed Medication” (at the bottom right) which involves asking patients to account for missed medication doses so that information can be used to help make </a:t>
            </a:r>
            <a:r>
              <a:rPr lang="en-US" dirty="0" smtClean="0"/>
              <a:t>adherence</a:t>
            </a:r>
            <a:r>
              <a:rPr lang="en-US" baseline="0" dirty="0" smtClean="0"/>
              <a:t> better</a:t>
            </a:r>
            <a:r>
              <a:rPr lang="en" dirty="0" smtClean="0"/>
              <a:t>.</a:t>
            </a:r>
            <a:r>
              <a:rPr lang="en-US" dirty="0" smtClean="0"/>
              <a:t> Now</a:t>
            </a:r>
            <a:r>
              <a:rPr lang="mr-IN" dirty="0" smtClean="0"/>
              <a:t>…</a:t>
            </a:r>
            <a:r>
              <a:rPr lang="en-US" dirty="0" smtClean="0"/>
              <a:t> let me turn it over to </a:t>
            </a:r>
            <a:r>
              <a:rPr lang="en-US" dirty="0" err="1" smtClean="0"/>
              <a:t>Jiankun</a:t>
            </a:r>
            <a:r>
              <a:rPr lang="en-US" baseline="0" dirty="0" smtClean="0"/>
              <a:t> to take you through the rest of the briefing, starting with our class diagram.</a:t>
            </a:r>
            <a:endParaRPr lang="en" dirty="0"/>
          </a:p>
          <a:p>
            <a:pPr lvl="0">
              <a:spcBef>
                <a:spcPts val="0"/>
              </a:spcBef>
              <a:buNone/>
            </a:pPr>
            <a:endParaRPr dirty="0"/>
          </a:p>
          <a:p>
            <a:pPr lvl="0">
              <a:spcBef>
                <a:spcPts val="0"/>
              </a:spcBef>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Here’s the class </a:t>
            </a:r>
            <a:r>
              <a:rPr lang="en" dirty="0" smtClean="0"/>
              <a:t>diagram</a:t>
            </a:r>
            <a:r>
              <a:rPr lang="en-US" altLang="zh-CN" dirty="0" smtClean="0"/>
              <a:t>.</a:t>
            </a:r>
            <a:r>
              <a:rPr lang="zh-CN" altLang="en-US" baseline="0" dirty="0" smtClean="0"/>
              <a:t> </a:t>
            </a:r>
            <a:r>
              <a:rPr lang="en" dirty="0" smtClean="0"/>
              <a:t>If </a:t>
            </a:r>
            <a:r>
              <a:rPr lang="en" dirty="0"/>
              <a:t>you speak UML, </a:t>
            </a:r>
            <a:r>
              <a:rPr lang="en-US" altLang="zh-CN" dirty="0" smtClean="0"/>
              <a:t>you</a:t>
            </a:r>
            <a:r>
              <a:rPr lang="zh-CN" altLang="en-US" dirty="0" smtClean="0"/>
              <a:t> </a:t>
            </a:r>
            <a:r>
              <a:rPr lang="en-US" altLang="zh-CN" dirty="0" smtClean="0"/>
              <a:t>should</a:t>
            </a:r>
            <a:r>
              <a:rPr lang="zh-CN" altLang="en-US" dirty="0" smtClean="0"/>
              <a:t> </a:t>
            </a:r>
            <a:r>
              <a:rPr lang="en-US" altLang="zh-CN" dirty="0" smtClean="0"/>
              <a:t>be</a:t>
            </a:r>
            <a:r>
              <a:rPr lang="zh-CN" altLang="en-US" dirty="0" smtClean="0"/>
              <a:t> </a:t>
            </a:r>
            <a:r>
              <a:rPr lang="en-US" altLang="zh-CN" dirty="0" smtClean="0"/>
              <a:t>familiar</a:t>
            </a:r>
            <a:r>
              <a:rPr lang="zh-CN" altLang="en-US" baseline="0" dirty="0" smtClean="0"/>
              <a:t> </a:t>
            </a:r>
            <a:r>
              <a:rPr lang="en-US" altLang="zh-CN" baseline="0" dirty="0" smtClean="0"/>
              <a:t>with</a:t>
            </a:r>
            <a:r>
              <a:rPr lang="zh-CN" altLang="en-US" baseline="0" dirty="0" smtClean="0"/>
              <a:t> </a:t>
            </a:r>
            <a:r>
              <a:rPr lang="en-US" altLang="zh-CN" baseline="0" dirty="0" smtClean="0"/>
              <a:t>this</a:t>
            </a:r>
            <a:r>
              <a:rPr lang="en" dirty="0" smtClean="0"/>
              <a:t>.  </a:t>
            </a:r>
            <a:r>
              <a:rPr lang="en" dirty="0"/>
              <a:t>Just press the pause button if you’d like to spend more time with this slide.</a:t>
            </a:r>
          </a:p>
          <a:p>
            <a:pPr lvl="0">
              <a:spcBef>
                <a:spcPts val="0"/>
              </a:spcBef>
              <a:buNone/>
            </a:pPr>
            <a:endParaRPr dirty="0"/>
          </a:p>
          <a:p>
            <a:pPr lvl="0">
              <a:spcBef>
                <a:spcPts val="0"/>
              </a:spcBef>
              <a:buNone/>
            </a:pPr>
            <a:endParaRPr dirty="0"/>
          </a:p>
        </p:txBody>
      </p:sp>
    </p:spTree>
    <p:extLst>
      <p:ext uri="{BB962C8B-B14F-4D97-AF65-F5344CB8AC3E}">
        <p14:creationId xmlns:p14="http://schemas.microsoft.com/office/powerpoint/2010/main" val="10296819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8" name="Shape 1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lnSpc>
                <a:spcPct val="115000"/>
              </a:lnSpc>
              <a:spcBef>
                <a:spcPts val="0"/>
              </a:spcBef>
              <a:buNone/>
            </a:pPr>
            <a:r>
              <a:rPr lang="en"/>
              <a:t>We thought we’d use a UML component diagram to visualize the components that make up the patient facing app solution.</a:t>
            </a:r>
          </a:p>
          <a:p>
            <a:pPr lvl="0">
              <a:lnSpc>
                <a:spcPct val="115000"/>
              </a:lnSpc>
              <a:spcBef>
                <a:spcPts val="0"/>
              </a:spcBef>
              <a:buNone/>
            </a:pPr>
            <a:endParaRPr/>
          </a:p>
          <a:p>
            <a:pPr lvl="0">
              <a:lnSpc>
                <a:spcPct val="115000"/>
              </a:lnSpc>
              <a:spcBef>
                <a:spcPts val="0"/>
              </a:spcBef>
              <a:buNone/>
            </a:pPr>
            <a:r>
              <a:rPr lang="en"/>
              <a:t>You’ll notice that there are four main UI components … those are shown along the left side of the screen…those UI components, together with the other app components and the external system infrastructure services on the right side of this diagram give you a more detailed technical view of the solution that we’ll be building this semester.</a:t>
            </a:r>
          </a:p>
          <a:p>
            <a:pPr lvl="0">
              <a:spcBef>
                <a:spcPts val="0"/>
              </a:spcBef>
              <a:buNone/>
            </a:pPr>
            <a:endParaRPr/>
          </a:p>
        </p:txBody>
      </p:sp>
    </p:spTree>
    <p:extLst>
      <p:ext uri="{BB962C8B-B14F-4D97-AF65-F5344CB8AC3E}">
        <p14:creationId xmlns:p14="http://schemas.microsoft.com/office/powerpoint/2010/main" val="7184314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5" name="Shape 17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We’re adopting a pretty standard set of tools and technologies.</a:t>
            </a:r>
          </a:p>
          <a:p>
            <a:pPr lvl="0">
              <a:spcBef>
                <a:spcPts val="0"/>
              </a:spcBef>
              <a:buNone/>
            </a:pPr>
            <a:endParaRPr/>
          </a:p>
          <a:p>
            <a:pPr lvl="0">
              <a:spcBef>
                <a:spcPts val="0"/>
              </a:spcBef>
              <a:buNone/>
            </a:pPr>
            <a:r>
              <a:rPr lang="en"/>
              <a:t>You see them all here.  </a:t>
            </a:r>
          </a:p>
          <a:p>
            <a:pPr lvl="0">
              <a:spcBef>
                <a:spcPts val="0"/>
              </a:spcBef>
              <a:buNone/>
            </a:pPr>
            <a:endParaRPr/>
          </a:p>
          <a:p>
            <a:pPr lvl="0">
              <a:spcBef>
                <a:spcPts val="0"/>
              </a:spcBef>
              <a:buNone/>
            </a:pPr>
            <a:r>
              <a:rPr lang="en"/>
              <a:t>For the client, we’re using a standard Android Dev Stack.  Java and MySQL on the server side.  Given Java on the server, we’ll be using a HAPI FHIR implementation.  </a:t>
            </a:r>
          </a:p>
          <a:p>
            <a:pPr lvl="0">
              <a:spcBef>
                <a:spcPts val="0"/>
              </a:spcBef>
              <a:buNone/>
            </a:pPr>
            <a:endParaRPr/>
          </a:p>
          <a:p>
            <a:pPr lvl="0" rtl="0">
              <a:spcBef>
                <a:spcPts val="0"/>
              </a:spcBef>
              <a:buNone/>
            </a:pPr>
            <a:r>
              <a:rPr lang="en"/>
              <a:t>And no surprise, we’ll be using our GitHub repo for source and document control</a:t>
            </a:r>
          </a:p>
        </p:txBody>
      </p:sp>
    </p:spTree>
    <p:extLst>
      <p:ext uri="{BB962C8B-B14F-4D97-AF65-F5344CB8AC3E}">
        <p14:creationId xmlns:p14="http://schemas.microsoft.com/office/powerpoint/2010/main" val="19402554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Here’s our current Project Plan.  We’re following an agile process. We won’t know exactly how far we’ll get with the features until we’re another week or two in and can measure our velocity.  And there is no doubt this will change as we progress. But as of today, this is how we plan to organize our team’s work.</a:t>
            </a:r>
          </a:p>
          <a:p>
            <a:pPr lvl="0">
              <a:spcBef>
                <a:spcPts val="0"/>
              </a:spcBef>
              <a:buNone/>
            </a:pPr>
            <a:endParaRPr dirty="0"/>
          </a:p>
          <a:p>
            <a:pPr lvl="0">
              <a:spcBef>
                <a:spcPts val="0"/>
              </a:spcBef>
              <a:buNone/>
            </a:pPr>
            <a:r>
              <a:rPr lang="en" dirty="0"/>
              <a:t>That’s the end of our slides.</a:t>
            </a:r>
          </a:p>
          <a:p>
            <a:pPr lvl="0">
              <a:spcBef>
                <a:spcPts val="0"/>
              </a:spcBef>
              <a:buNone/>
            </a:pPr>
            <a:endParaRPr dirty="0"/>
          </a:p>
          <a:p>
            <a:pPr lvl="0">
              <a:spcBef>
                <a:spcPts val="0"/>
              </a:spcBef>
              <a:buNone/>
            </a:pPr>
            <a:r>
              <a:rPr lang="en" dirty="0"/>
              <a:t>Check out our GitHub repository for more information.  We’ve got more details there about the use cases and a lot of the research and design work that we’ve done so far.  There’s a </a:t>
            </a:r>
            <a:r>
              <a:rPr lang="en" dirty="0" err="1"/>
              <a:t>DesignDocument</a:t>
            </a:r>
            <a:r>
              <a:rPr lang="en" dirty="0"/>
              <a:t> markdown file in a folder called “</a:t>
            </a:r>
            <a:r>
              <a:rPr lang="en" dirty="0" err="1" smtClean="0"/>
              <a:t>TechnicalPresentation</a:t>
            </a:r>
            <a:r>
              <a:rPr lang="en" dirty="0" smtClean="0"/>
              <a:t>”</a:t>
            </a:r>
            <a:r>
              <a:rPr lang="en-US" altLang="zh-CN" dirty="0" smtClean="0"/>
              <a:t>.</a:t>
            </a:r>
            <a:r>
              <a:rPr lang="zh-CN" altLang="en-US" baseline="0" dirty="0" smtClean="0"/>
              <a:t> </a:t>
            </a:r>
            <a:r>
              <a:rPr lang="en" dirty="0" smtClean="0"/>
              <a:t>There </a:t>
            </a:r>
            <a:r>
              <a:rPr lang="en" dirty="0"/>
              <a:t>are also some first draft UI mockups there.</a:t>
            </a:r>
          </a:p>
          <a:p>
            <a:pPr lvl="0">
              <a:spcBef>
                <a:spcPts val="0"/>
              </a:spcBef>
              <a:buNone/>
            </a:pPr>
            <a:endParaRPr dirty="0"/>
          </a:p>
          <a:p>
            <a:pPr lvl="0">
              <a:spcBef>
                <a:spcPts val="0"/>
              </a:spcBef>
              <a:buNone/>
            </a:pPr>
            <a:r>
              <a:rPr lang="en" dirty="0"/>
              <a:t>That’s all we have to share for this update.  Thanks for your time.  We hope you found that at least a little bit interesting.</a:t>
            </a:r>
          </a:p>
          <a:p>
            <a:pPr lvl="0">
              <a:spcBef>
                <a:spcPts val="0"/>
              </a:spcBef>
              <a:buNone/>
            </a:pPr>
            <a:endParaRPr dirty="0"/>
          </a:p>
        </p:txBody>
      </p:sp>
    </p:spTree>
    <p:extLst>
      <p:ext uri="{BB962C8B-B14F-4D97-AF65-F5344CB8AC3E}">
        <p14:creationId xmlns:p14="http://schemas.microsoft.com/office/powerpoint/2010/main" val="957978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rtl="0">
              <a:spcBef>
                <a:spcPts val="0"/>
              </a:spcBef>
              <a:buSzPct val="100000"/>
              <a:defRPr sz="5200"/>
            </a:lvl1pPr>
            <a:lvl2pPr lvl="1" algn="ctr" rtl="0">
              <a:spcBef>
                <a:spcPts val="0"/>
              </a:spcBef>
              <a:buSzPct val="100000"/>
              <a:defRPr sz="5200"/>
            </a:lvl2pPr>
            <a:lvl3pPr lvl="2" algn="ctr" rtl="0">
              <a:spcBef>
                <a:spcPts val="0"/>
              </a:spcBef>
              <a:buSzPct val="100000"/>
              <a:defRPr sz="5200"/>
            </a:lvl3pPr>
            <a:lvl4pPr lvl="3" algn="ctr" rtl="0">
              <a:spcBef>
                <a:spcPts val="0"/>
              </a:spcBef>
              <a:buSzPct val="100000"/>
              <a:defRPr sz="5200"/>
            </a:lvl4pPr>
            <a:lvl5pPr lvl="4" algn="ctr" rtl="0">
              <a:spcBef>
                <a:spcPts val="0"/>
              </a:spcBef>
              <a:buSzPct val="100000"/>
              <a:defRPr sz="5200"/>
            </a:lvl5pPr>
            <a:lvl6pPr lvl="5" algn="ctr" rtl="0">
              <a:spcBef>
                <a:spcPts val="0"/>
              </a:spcBef>
              <a:buSzPct val="100000"/>
              <a:defRPr sz="5200"/>
            </a:lvl6pPr>
            <a:lvl7pPr lvl="6" algn="ctr" rtl="0">
              <a:spcBef>
                <a:spcPts val="0"/>
              </a:spcBef>
              <a:buSzPct val="100000"/>
              <a:defRPr sz="5200"/>
            </a:lvl7pPr>
            <a:lvl8pPr lvl="7" algn="ctr" rtl="0">
              <a:spcBef>
                <a:spcPts val="0"/>
              </a:spcBef>
              <a:buSzPct val="100000"/>
              <a:defRPr sz="5200"/>
            </a:lvl8pPr>
            <a:lvl9pPr lvl="8" algn="ctr" rtl="0">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800"/>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rtl="0">
              <a:spcBef>
                <a:spcPts val="0"/>
              </a:spcBef>
              <a:buSzPct val="100000"/>
              <a:defRPr sz="12000"/>
            </a:lvl1pPr>
            <a:lvl2pPr lvl="1" algn="ctr" rtl="0">
              <a:spcBef>
                <a:spcPts val="0"/>
              </a:spcBef>
              <a:buSzPct val="100000"/>
              <a:defRPr sz="12000"/>
            </a:lvl2pPr>
            <a:lvl3pPr lvl="2" algn="ctr" rtl="0">
              <a:spcBef>
                <a:spcPts val="0"/>
              </a:spcBef>
              <a:buSzPct val="100000"/>
              <a:defRPr sz="12000"/>
            </a:lvl3pPr>
            <a:lvl4pPr lvl="3" algn="ctr" rtl="0">
              <a:spcBef>
                <a:spcPts val="0"/>
              </a:spcBef>
              <a:buSzPct val="100000"/>
              <a:defRPr sz="12000"/>
            </a:lvl4pPr>
            <a:lvl5pPr lvl="4" algn="ctr" rtl="0">
              <a:spcBef>
                <a:spcPts val="0"/>
              </a:spcBef>
              <a:buSzPct val="100000"/>
              <a:defRPr sz="12000"/>
            </a:lvl5pPr>
            <a:lvl6pPr lvl="5" algn="ctr" rtl="0">
              <a:spcBef>
                <a:spcPts val="0"/>
              </a:spcBef>
              <a:buSzPct val="100000"/>
              <a:defRPr sz="12000"/>
            </a:lvl6pPr>
            <a:lvl7pPr lvl="6" algn="ctr" rtl="0">
              <a:spcBef>
                <a:spcPts val="0"/>
              </a:spcBef>
              <a:buSzPct val="100000"/>
              <a:defRPr sz="12000"/>
            </a:lvl7pPr>
            <a:lvl8pPr lvl="7" algn="ctr" rtl="0">
              <a:spcBef>
                <a:spcPts val="0"/>
              </a:spcBef>
              <a:buSzPct val="100000"/>
              <a:defRPr sz="12000"/>
            </a:lvl8pPr>
            <a:lvl9pPr lvl="8" algn="ctr" rtl="0">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rtl="0">
              <a:spcBef>
                <a:spcPts val="0"/>
              </a:spcBef>
              <a:defRPr/>
            </a:lvl1pPr>
            <a:lvl2pPr lvl="1" algn="ctr" rtl="0">
              <a:spcBef>
                <a:spcPts val="0"/>
              </a:spcBef>
              <a:defRPr/>
            </a:lvl2pPr>
            <a:lvl3pPr lvl="2" algn="ctr" rtl="0">
              <a:spcBef>
                <a:spcPts val="0"/>
              </a:spcBef>
              <a:defRPr/>
            </a:lvl3pPr>
            <a:lvl4pPr lvl="3" algn="ctr" rtl="0">
              <a:spcBef>
                <a:spcPts val="0"/>
              </a:spcBef>
              <a:defRPr/>
            </a:lvl4pPr>
            <a:lvl5pPr lvl="4" algn="ctr" rtl="0">
              <a:spcBef>
                <a:spcPts val="0"/>
              </a:spcBef>
              <a:defRPr/>
            </a:lvl5pPr>
            <a:lvl6pPr lvl="5" algn="ctr" rtl="0">
              <a:spcBef>
                <a:spcPts val="0"/>
              </a:spcBef>
              <a:defRPr/>
            </a:lvl6pPr>
            <a:lvl7pPr lvl="6" algn="ctr" rtl="0">
              <a:spcBef>
                <a:spcPts val="0"/>
              </a:spcBef>
              <a:defRPr/>
            </a:lvl7pPr>
            <a:lvl8pPr lvl="7" algn="ctr" rtl="0">
              <a:spcBef>
                <a:spcPts val="0"/>
              </a:spcBef>
              <a:defRPr/>
            </a:lvl8pPr>
            <a:lvl9pPr lvl="8" algn="ctr" rtl="0">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dk1"/>
        </a:solidFill>
        <a:effectLst/>
      </p:bgPr>
    </p:bg>
    <p:spTree>
      <p:nvGrpSpPr>
        <p:cNvPr id="1" name="Shape 54"/>
        <p:cNvGrpSpPr/>
        <p:nvPr/>
      </p:nvGrpSpPr>
      <p:grpSpPr>
        <a:xfrm>
          <a:off x="0" y="0"/>
          <a:ext cx="0" cy="0"/>
          <a:chOff x="0" y="0"/>
          <a:chExt cx="0" cy="0"/>
        </a:xfrm>
      </p:grpSpPr>
      <p:grpSp>
        <p:nvGrpSpPr>
          <p:cNvPr id="55" name="Shape 55"/>
          <p:cNvGrpSpPr/>
          <p:nvPr/>
        </p:nvGrpSpPr>
        <p:grpSpPr>
          <a:xfrm>
            <a:off x="6098378" y="4"/>
            <a:ext cx="3045625" cy="2030570"/>
            <a:chOff x="6098378" y="4"/>
            <a:chExt cx="3045625" cy="2030570"/>
          </a:xfrm>
        </p:grpSpPr>
        <p:sp>
          <p:nvSpPr>
            <p:cNvPr id="56" name="Shape 56"/>
            <p:cNvSpPr/>
            <p:nvPr/>
          </p:nvSpPr>
          <p:spPr>
            <a:xfrm>
              <a:off x="8128803" y="15"/>
              <a:ext cx="1015200" cy="1015200"/>
            </a:xfrm>
            <a:prstGeom prst="rect">
              <a:avLst/>
            </a:pr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57" name="Shape 57"/>
            <p:cNvSpPr/>
            <p:nvPr/>
          </p:nvSpPr>
          <p:spPr>
            <a:xfrm flipH="1">
              <a:off x="7113463" y="4"/>
              <a:ext cx="1015200" cy="1015200"/>
            </a:xfrm>
            <a:prstGeom prst="rtTriangle">
              <a:avLst/>
            </a:prstGeom>
            <a:solidFill>
              <a:schemeClr val="accent2"/>
            </a:solidFill>
            <a:ln>
              <a:noFill/>
            </a:ln>
          </p:spPr>
          <p:txBody>
            <a:bodyPr lIns="91425" tIns="91425" rIns="91425" bIns="91425" anchor="ctr" anchorCtr="0">
              <a:noAutofit/>
            </a:bodyPr>
            <a:lstStyle/>
            <a:p>
              <a:pPr lvl="0">
                <a:spcBef>
                  <a:spcPts val="0"/>
                </a:spcBef>
                <a:buNone/>
              </a:pPr>
              <a:endParaRPr/>
            </a:p>
          </p:txBody>
        </p:sp>
        <p:sp>
          <p:nvSpPr>
            <p:cNvPr id="58" name="Shape 58"/>
            <p:cNvSpPr/>
            <p:nvPr/>
          </p:nvSpPr>
          <p:spPr>
            <a:xfrm rot="10800000" flipH="1">
              <a:off x="7113588" y="106"/>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a:p>
          </p:txBody>
        </p:sp>
        <p:sp>
          <p:nvSpPr>
            <p:cNvPr id="59" name="Shape 59"/>
            <p:cNvSpPr/>
            <p:nvPr/>
          </p:nvSpPr>
          <p:spPr>
            <a:xfrm rot="10800000">
              <a:off x="6098378" y="96"/>
              <a:ext cx="1015200" cy="1015200"/>
            </a:xfrm>
            <a:prstGeom prst="rtTriangle">
              <a:avLst/>
            </a:pr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60" name="Shape 60"/>
            <p:cNvSpPr/>
            <p:nvPr/>
          </p:nvSpPr>
          <p:spPr>
            <a:xfrm rot="10800000">
              <a:off x="8128789" y="1015375"/>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a:p>
          </p:txBody>
        </p:sp>
      </p:grpSp>
      <p:sp>
        <p:nvSpPr>
          <p:cNvPr id="61" name="Shape 61"/>
          <p:cNvSpPr txBox="1">
            <a:spLocks noGrp="1"/>
          </p:cNvSpPr>
          <p:nvPr>
            <p:ph type="ctrTitle"/>
          </p:nvPr>
        </p:nvSpPr>
        <p:spPr>
          <a:xfrm>
            <a:off x="598100" y="1775222"/>
            <a:ext cx="8222100" cy="838800"/>
          </a:xfrm>
          <a:prstGeom prst="rect">
            <a:avLst/>
          </a:prstGeom>
        </p:spPr>
        <p:txBody>
          <a:bodyPr lIns="91425" tIns="91425" rIns="91425" bIns="91425" anchor="b" anchorCtr="0"/>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a:endParaRPr/>
          </a:p>
        </p:txBody>
      </p:sp>
      <p:sp>
        <p:nvSpPr>
          <p:cNvPr id="62" name="Shape 62"/>
          <p:cNvSpPr txBox="1">
            <a:spLocks noGrp="1"/>
          </p:cNvSpPr>
          <p:nvPr>
            <p:ph type="subTitle" idx="1"/>
          </p:nvPr>
        </p:nvSpPr>
        <p:spPr>
          <a:xfrm>
            <a:off x="598088" y="2715912"/>
            <a:ext cx="8222100" cy="432900"/>
          </a:xfrm>
          <a:prstGeom prst="rect">
            <a:avLst/>
          </a:prstGeom>
        </p:spPr>
        <p:txBody>
          <a:bodyPr lIns="91425" tIns="91425" rIns="91425" bIns="91425" anchor="t" anchorCtr="0"/>
          <a:lstStyle>
            <a:lvl1pPr lvl="0">
              <a:lnSpc>
                <a:spcPct val="100000"/>
              </a:lnSpc>
              <a:spcBef>
                <a:spcPts val="0"/>
              </a:spcBef>
              <a:spcAft>
                <a:spcPts val="0"/>
              </a:spcAft>
              <a:buClr>
                <a:schemeClr val="lt1"/>
              </a:buClr>
              <a:buSzPct val="100000"/>
              <a:buNone/>
              <a:defRPr sz="2100">
                <a:solidFill>
                  <a:schemeClr val="lt1"/>
                </a:solidFill>
              </a:defRPr>
            </a:lvl1pPr>
            <a:lvl2pPr lvl="1">
              <a:lnSpc>
                <a:spcPct val="100000"/>
              </a:lnSpc>
              <a:spcBef>
                <a:spcPts val="0"/>
              </a:spcBef>
              <a:spcAft>
                <a:spcPts val="0"/>
              </a:spcAft>
              <a:buClr>
                <a:schemeClr val="lt1"/>
              </a:buClr>
              <a:buSzPct val="100000"/>
              <a:buNone/>
              <a:defRPr sz="2100">
                <a:solidFill>
                  <a:schemeClr val="lt1"/>
                </a:solidFill>
              </a:defRPr>
            </a:lvl2pPr>
            <a:lvl3pPr lvl="2">
              <a:lnSpc>
                <a:spcPct val="100000"/>
              </a:lnSpc>
              <a:spcBef>
                <a:spcPts val="0"/>
              </a:spcBef>
              <a:spcAft>
                <a:spcPts val="0"/>
              </a:spcAft>
              <a:buClr>
                <a:schemeClr val="lt1"/>
              </a:buClr>
              <a:buSzPct val="100000"/>
              <a:buNone/>
              <a:defRPr sz="2100">
                <a:solidFill>
                  <a:schemeClr val="lt1"/>
                </a:solidFill>
              </a:defRPr>
            </a:lvl3pPr>
            <a:lvl4pPr lvl="3">
              <a:lnSpc>
                <a:spcPct val="100000"/>
              </a:lnSpc>
              <a:spcBef>
                <a:spcPts val="0"/>
              </a:spcBef>
              <a:spcAft>
                <a:spcPts val="0"/>
              </a:spcAft>
              <a:buClr>
                <a:schemeClr val="lt1"/>
              </a:buClr>
              <a:buSzPct val="100000"/>
              <a:buNone/>
              <a:defRPr sz="2100">
                <a:solidFill>
                  <a:schemeClr val="lt1"/>
                </a:solidFill>
              </a:defRPr>
            </a:lvl4pPr>
            <a:lvl5pPr lvl="4">
              <a:lnSpc>
                <a:spcPct val="100000"/>
              </a:lnSpc>
              <a:spcBef>
                <a:spcPts val="0"/>
              </a:spcBef>
              <a:spcAft>
                <a:spcPts val="0"/>
              </a:spcAft>
              <a:buClr>
                <a:schemeClr val="lt1"/>
              </a:buClr>
              <a:buSzPct val="100000"/>
              <a:buNone/>
              <a:defRPr sz="2100">
                <a:solidFill>
                  <a:schemeClr val="lt1"/>
                </a:solidFill>
              </a:defRPr>
            </a:lvl5pPr>
            <a:lvl6pPr lvl="5">
              <a:lnSpc>
                <a:spcPct val="100000"/>
              </a:lnSpc>
              <a:spcBef>
                <a:spcPts val="0"/>
              </a:spcBef>
              <a:spcAft>
                <a:spcPts val="0"/>
              </a:spcAft>
              <a:buClr>
                <a:schemeClr val="lt1"/>
              </a:buClr>
              <a:buSzPct val="100000"/>
              <a:buNone/>
              <a:defRPr sz="2100">
                <a:solidFill>
                  <a:schemeClr val="lt1"/>
                </a:solidFill>
              </a:defRPr>
            </a:lvl6pPr>
            <a:lvl7pPr lvl="6">
              <a:lnSpc>
                <a:spcPct val="100000"/>
              </a:lnSpc>
              <a:spcBef>
                <a:spcPts val="0"/>
              </a:spcBef>
              <a:spcAft>
                <a:spcPts val="0"/>
              </a:spcAft>
              <a:buClr>
                <a:schemeClr val="lt1"/>
              </a:buClr>
              <a:buSzPct val="100000"/>
              <a:buNone/>
              <a:defRPr sz="2100">
                <a:solidFill>
                  <a:schemeClr val="lt1"/>
                </a:solidFill>
              </a:defRPr>
            </a:lvl7pPr>
            <a:lvl8pPr lvl="7">
              <a:lnSpc>
                <a:spcPct val="100000"/>
              </a:lnSpc>
              <a:spcBef>
                <a:spcPts val="0"/>
              </a:spcBef>
              <a:spcAft>
                <a:spcPts val="0"/>
              </a:spcAft>
              <a:buClr>
                <a:schemeClr val="lt1"/>
              </a:buClr>
              <a:buSzPct val="100000"/>
              <a:buNone/>
              <a:defRPr sz="2100">
                <a:solidFill>
                  <a:schemeClr val="lt1"/>
                </a:solidFill>
              </a:defRPr>
            </a:lvl8pPr>
            <a:lvl9pPr lvl="8">
              <a:lnSpc>
                <a:spcPct val="100000"/>
              </a:lnSpc>
              <a:spcBef>
                <a:spcPts val="0"/>
              </a:spcBef>
              <a:spcAft>
                <a:spcPts val="0"/>
              </a:spcAft>
              <a:buClr>
                <a:schemeClr val="lt1"/>
              </a:buClr>
              <a:buSzPct val="100000"/>
              <a:buNone/>
              <a:defRPr sz="2100">
                <a:solidFill>
                  <a:schemeClr val="lt1"/>
                </a:solidFill>
              </a:defRPr>
            </a:lvl9pPr>
          </a:lstStyle>
          <a:p>
            <a:endParaRPr/>
          </a:p>
        </p:txBody>
      </p:sp>
      <p:sp>
        <p:nvSpPr>
          <p:cNvPr id="63" name="Shape 63"/>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64"/>
        <p:cNvGrpSpPr/>
        <p:nvPr/>
      </p:nvGrpSpPr>
      <p:grpSpPr>
        <a:xfrm>
          <a:off x="0" y="0"/>
          <a:ext cx="0" cy="0"/>
          <a:chOff x="0" y="0"/>
          <a:chExt cx="0" cy="0"/>
        </a:xfrm>
      </p:grpSpPr>
      <p:grpSp>
        <p:nvGrpSpPr>
          <p:cNvPr id="65" name="Shape 65"/>
          <p:cNvGrpSpPr/>
          <p:nvPr/>
        </p:nvGrpSpPr>
        <p:grpSpPr>
          <a:xfrm>
            <a:off x="6098378" y="4"/>
            <a:ext cx="3045625" cy="2030570"/>
            <a:chOff x="6098378" y="4"/>
            <a:chExt cx="3045625" cy="2030570"/>
          </a:xfrm>
        </p:grpSpPr>
        <p:sp>
          <p:nvSpPr>
            <p:cNvPr id="66" name="Shape 66"/>
            <p:cNvSpPr/>
            <p:nvPr/>
          </p:nvSpPr>
          <p:spPr>
            <a:xfrm>
              <a:off x="8128803" y="15"/>
              <a:ext cx="1015200" cy="1015200"/>
            </a:xfrm>
            <a:prstGeom prst="rect">
              <a:avLst/>
            </a:pr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67" name="Shape 67"/>
            <p:cNvSpPr/>
            <p:nvPr/>
          </p:nvSpPr>
          <p:spPr>
            <a:xfrm flipH="1">
              <a:off x="7113463" y="4"/>
              <a:ext cx="1015200" cy="1015200"/>
            </a:xfrm>
            <a:prstGeom prst="rtTriangle">
              <a:avLst/>
            </a:prstGeom>
            <a:solidFill>
              <a:schemeClr val="accent2"/>
            </a:solidFill>
            <a:ln>
              <a:noFill/>
            </a:ln>
          </p:spPr>
          <p:txBody>
            <a:bodyPr lIns="91425" tIns="91425" rIns="91425" bIns="91425" anchor="ctr" anchorCtr="0">
              <a:noAutofit/>
            </a:bodyPr>
            <a:lstStyle/>
            <a:p>
              <a:pPr lvl="0">
                <a:spcBef>
                  <a:spcPts val="0"/>
                </a:spcBef>
                <a:buNone/>
              </a:pPr>
              <a:endParaRPr/>
            </a:p>
          </p:txBody>
        </p:sp>
        <p:sp>
          <p:nvSpPr>
            <p:cNvPr id="68" name="Shape 68"/>
            <p:cNvSpPr/>
            <p:nvPr/>
          </p:nvSpPr>
          <p:spPr>
            <a:xfrm rot="10800000" flipH="1">
              <a:off x="7113588" y="106"/>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a:p>
          </p:txBody>
        </p:sp>
        <p:sp>
          <p:nvSpPr>
            <p:cNvPr id="69" name="Shape 69"/>
            <p:cNvSpPr/>
            <p:nvPr/>
          </p:nvSpPr>
          <p:spPr>
            <a:xfrm rot="10800000">
              <a:off x="6098378" y="96"/>
              <a:ext cx="1015200" cy="1015200"/>
            </a:xfrm>
            <a:prstGeom prst="rtTriangle">
              <a:avLst/>
            </a:pr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70" name="Shape 70"/>
            <p:cNvSpPr/>
            <p:nvPr/>
          </p:nvSpPr>
          <p:spPr>
            <a:xfrm rot="10800000">
              <a:off x="8128789" y="1015375"/>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a:p>
          </p:txBody>
        </p:sp>
      </p:grpSp>
      <p:sp>
        <p:nvSpPr>
          <p:cNvPr id="71" name="Shape 71"/>
          <p:cNvSpPr txBox="1">
            <a:spLocks noGrp="1"/>
          </p:cNvSpPr>
          <p:nvPr>
            <p:ph type="title"/>
          </p:nvPr>
        </p:nvSpPr>
        <p:spPr>
          <a:xfrm>
            <a:off x="598100" y="2152347"/>
            <a:ext cx="8222100" cy="838800"/>
          </a:xfrm>
          <a:prstGeom prst="rect">
            <a:avLst/>
          </a:prstGeom>
        </p:spPr>
        <p:txBody>
          <a:bodyPr lIns="91425" tIns="91425" rIns="91425" bIns="91425" anchor="ctr" anchorCtr="0"/>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a:endParaRPr/>
          </a:p>
        </p:txBody>
      </p:sp>
      <p:sp>
        <p:nvSpPr>
          <p:cNvPr id="72" name="Shape 72"/>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73"/>
        <p:cNvGrpSpPr/>
        <p:nvPr/>
      </p:nvGrpSpPr>
      <p:grpSpPr>
        <a:xfrm>
          <a:off x="0" y="0"/>
          <a:ext cx="0" cy="0"/>
          <a:chOff x="0" y="0"/>
          <a:chExt cx="0" cy="0"/>
        </a:xfrm>
      </p:grpSpPr>
      <p:grpSp>
        <p:nvGrpSpPr>
          <p:cNvPr id="74" name="Shape 74"/>
          <p:cNvGrpSpPr/>
          <p:nvPr/>
        </p:nvGrpSpPr>
        <p:grpSpPr>
          <a:xfrm>
            <a:off x="0" y="3903669"/>
            <a:ext cx="9144000" cy="1239925"/>
            <a:chOff x="0" y="3903669"/>
            <a:chExt cx="9144000" cy="1239925"/>
          </a:xfrm>
        </p:grpSpPr>
        <p:sp>
          <p:nvSpPr>
            <p:cNvPr id="75" name="Shape 75"/>
            <p:cNvSpPr/>
            <p:nvPr/>
          </p:nvSpPr>
          <p:spPr>
            <a:xfrm>
              <a:off x="8154895" y="3903669"/>
              <a:ext cx="989100" cy="987900"/>
            </a:xfrm>
            <a:prstGeom prst="rtTriangle">
              <a:avLst/>
            </a:prstGeom>
            <a:solidFill>
              <a:schemeClr val="accent5"/>
            </a:solidFill>
            <a:ln>
              <a:noFill/>
            </a:ln>
          </p:spPr>
          <p:txBody>
            <a:bodyPr lIns="91425" tIns="91425" rIns="91425" bIns="91425" anchor="ctr" anchorCtr="0">
              <a:noAutofit/>
            </a:bodyPr>
            <a:lstStyle/>
            <a:p>
              <a:pPr lvl="0">
                <a:spcBef>
                  <a:spcPts val="0"/>
                </a:spcBef>
                <a:buNone/>
              </a:pPr>
              <a:endParaRPr/>
            </a:p>
          </p:txBody>
        </p:sp>
        <p:sp>
          <p:nvSpPr>
            <p:cNvPr id="76" name="Shape 76"/>
            <p:cNvSpPr/>
            <p:nvPr/>
          </p:nvSpPr>
          <p:spPr>
            <a:xfrm flipH="1">
              <a:off x="6181162" y="3903669"/>
              <a:ext cx="989100" cy="987900"/>
            </a:xfrm>
            <a:prstGeom prst="rtTriangle">
              <a:avLst/>
            </a:prstGeom>
            <a:solidFill>
              <a:schemeClr val="accent5"/>
            </a:solidFill>
            <a:ln>
              <a:noFill/>
            </a:ln>
          </p:spPr>
          <p:txBody>
            <a:bodyPr lIns="91425" tIns="91425" rIns="91425" bIns="91425" anchor="ctr" anchorCtr="0">
              <a:noAutofit/>
            </a:bodyPr>
            <a:lstStyle/>
            <a:p>
              <a:pPr lvl="0">
                <a:spcBef>
                  <a:spcPts val="0"/>
                </a:spcBef>
                <a:buNone/>
              </a:pPr>
              <a:endParaRPr/>
            </a:p>
          </p:txBody>
        </p:sp>
        <p:sp>
          <p:nvSpPr>
            <p:cNvPr id="77" name="Shape 77"/>
            <p:cNvSpPr/>
            <p:nvPr/>
          </p:nvSpPr>
          <p:spPr>
            <a:xfrm>
              <a:off x="7170274" y="3903669"/>
              <a:ext cx="989100" cy="9879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78" name="Shape 78"/>
            <p:cNvSpPr/>
            <p:nvPr/>
          </p:nvSpPr>
          <p:spPr>
            <a:xfrm rot="10800000">
              <a:off x="8154757" y="3903682"/>
              <a:ext cx="989100" cy="987900"/>
            </a:xfrm>
            <a:prstGeom prst="rtTriangle">
              <a:avLst/>
            </a:prstGeom>
            <a:solidFill>
              <a:schemeClr val="accent3"/>
            </a:solidFill>
            <a:ln>
              <a:noFill/>
            </a:ln>
          </p:spPr>
          <p:txBody>
            <a:bodyPr lIns="91425" tIns="91425" rIns="91425" bIns="91425" anchor="ctr" anchorCtr="0">
              <a:noAutofit/>
            </a:bodyPr>
            <a:lstStyle/>
            <a:p>
              <a:pPr lvl="0">
                <a:spcBef>
                  <a:spcPts val="0"/>
                </a:spcBef>
                <a:buNone/>
              </a:pPr>
              <a:endParaRPr/>
            </a:p>
          </p:txBody>
        </p:sp>
        <p:sp>
          <p:nvSpPr>
            <p:cNvPr id="79" name="Shape 79"/>
            <p:cNvSpPr/>
            <p:nvPr/>
          </p:nvSpPr>
          <p:spPr>
            <a:xfrm>
              <a:off x="0" y="4891594"/>
              <a:ext cx="9144000" cy="2520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grpSp>
      <p:sp>
        <p:nvSpPr>
          <p:cNvPr id="80" name="Shape 80"/>
          <p:cNvSpPr txBox="1">
            <a:spLocks noGrp="1"/>
          </p:cNvSpPr>
          <p:nvPr>
            <p:ph type="title"/>
          </p:nvPr>
        </p:nvSpPr>
        <p:spPr>
          <a:xfrm>
            <a:off x="311700" y="410000"/>
            <a:ext cx="8520600" cy="6078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81" name="Shape 81"/>
          <p:cNvSpPr txBox="1">
            <a:spLocks noGrp="1"/>
          </p:cNvSpPr>
          <p:nvPr>
            <p:ph type="body" idx="1"/>
          </p:nvPr>
        </p:nvSpPr>
        <p:spPr>
          <a:xfrm>
            <a:off x="311700" y="1229875"/>
            <a:ext cx="8520600" cy="33390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82" name="Shape 82"/>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311700" y="410000"/>
            <a:ext cx="8520600" cy="6078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85" name="Shape 85"/>
          <p:cNvSpPr txBox="1">
            <a:spLocks noGrp="1"/>
          </p:cNvSpPr>
          <p:nvPr>
            <p:ph type="body" idx="1"/>
          </p:nvPr>
        </p:nvSpPr>
        <p:spPr>
          <a:xfrm>
            <a:off x="311700" y="1229975"/>
            <a:ext cx="3999900" cy="33390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86" name="Shape 86"/>
          <p:cNvSpPr txBox="1">
            <a:spLocks noGrp="1"/>
          </p:cNvSpPr>
          <p:nvPr>
            <p:ph type="body" idx="2"/>
          </p:nvPr>
        </p:nvSpPr>
        <p:spPr>
          <a:xfrm>
            <a:off x="4832400" y="1229975"/>
            <a:ext cx="3999900" cy="33390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87" name="Shape 87"/>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dk2"/>
                </a:solidFill>
              </a:rPr>
              <a:t>‹#›</a:t>
            </a:fld>
            <a:endParaRPr lang="en">
              <a:solidFill>
                <a:schemeClr val="dk2"/>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10000"/>
            <a:ext cx="8520600" cy="6078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90" name="Shape 90"/>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dk2"/>
                </a:solidFill>
              </a:rPr>
              <a:t>‹#›</a:t>
            </a:fld>
            <a:endParaRPr lang="en">
              <a:solidFill>
                <a:schemeClr val="dk2"/>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93" name="Shape 93"/>
          <p:cNvSpPr txBox="1">
            <a:spLocks noGrp="1"/>
          </p:cNvSpPr>
          <p:nvPr>
            <p:ph type="body" idx="1"/>
          </p:nvPr>
        </p:nvSpPr>
        <p:spPr>
          <a:xfrm>
            <a:off x="311700" y="1465804"/>
            <a:ext cx="2808000" cy="31032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94" name="Shape 94"/>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dk2"/>
                </a:solidFill>
              </a:rPr>
              <a:t>‹#›</a:t>
            </a:fld>
            <a:endParaRPr lang="en">
              <a:solidFill>
                <a:schemeClr val="dk2"/>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Main point">
    <p:bg>
      <p:bgPr>
        <a:solidFill>
          <a:schemeClr val="accent4"/>
        </a:solidFill>
        <a:effectLst/>
      </p:bgPr>
    </p:bg>
    <p:spTree>
      <p:nvGrpSpPr>
        <p:cNvPr id="1" name="Shape 95"/>
        <p:cNvGrpSpPr/>
        <p:nvPr/>
      </p:nvGrpSpPr>
      <p:grpSpPr>
        <a:xfrm>
          <a:off x="0" y="0"/>
          <a:ext cx="0" cy="0"/>
          <a:chOff x="0" y="0"/>
          <a:chExt cx="0" cy="0"/>
        </a:xfrm>
      </p:grpSpPr>
      <p:grpSp>
        <p:nvGrpSpPr>
          <p:cNvPr id="96" name="Shape 96"/>
          <p:cNvGrpSpPr/>
          <p:nvPr/>
        </p:nvGrpSpPr>
        <p:grpSpPr>
          <a:xfrm>
            <a:off x="6098378" y="4"/>
            <a:ext cx="3045625" cy="2030570"/>
            <a:chOff x="6098378" y="4"/>
            <a:chExt cx="3045625" cy="2030570"/>
          </a:xfrm>
        </p:grpSpPr>
        <p:sp>
          <p:nvSpPr>
            <p:cNvPr id="97" name="Shape 97"/>
            <p:cNvSpPr/>
            <p:nvPr/>
          </p:nvSpPr>
          <p:spPr>
            <a:xfrm>
              <a:off x="8128803" y="15"/>
              <a:ext cx="1015200" cy="1015200"/>
            </a:xfrm>
            <a:prstGeom prst="rect">
              <a:avLst/>
            </a:prstGeom>
            <a:solidFill>
              <a:schemeClr val="accent3"/>
            </a:solidFill>
            <a:ln>
              <a:noFill/>
            </a:ln>
          </p:spPr>
          <p:txBody>
            <a:bodyPr lIns="91425" tIns="91425" rIns="91425" bIns="91425" anchor="ctr" anchorCtr="0">
              <a:noAutofit/>
            </a:bodyPr>
            <a:lstStyle/>
            <a:p>
              <a:pPr lvl="0">
                <a:spcBef>
                  <a:spcPts val="0"/>
                </a:spcBef>
                <a:buNone/>
              </a:pPr>
              <a:endParaRPr/>
            </a:p>
          </p:txBody>
        </p:sp>
        <p:sp>
          <p:nvSpPr>
            <p:cNvPr id="98" name="Shape 98"/>
            <p:cNvSpPr/>
            <p:nvPr/>
          </p:nvSpPr>
          <p:spPr>
            <a:xfrm flipH="1">
              <a:off x="7113463" y="4"/>
              <a:ext cx="1015200" cy="1015200"/>
            </a:xfrm>
            <a:prstGeom prst="rtTriangle">
              <a:avLst/>
            </a:prstGeom>
            <a:solidFill>
              <a:schemeClr val="accent5"/>
            </a:solidFill>
            <a:ln>
              <a:noFill/>
            </a:ln>
          </p:spPr>
          <p:txBody>
            <a:bodyPr lIns="91425" tIns="91425" rIns="91425" bIns="91425" anchor="ctr" anchorCtr="0">
              <a:noAutofit/>
            </a:bodyPr>
            <a:lstStyle/>
            <a:p>
              <a:pPr lvl="0">
                <a:spcBef>
                  <a:spcPts val="0"/>
                </a:spcBef>
                <a:buNone/>
              </a:pPr>
              <a:endParaRPr/>
            </a:p>
          </p:txBody>
        </p:sp>
        <p:sp>
          <p:nvSpPr>
            <p:cNvPr id="99" name="Shape 99"/>
            <p:cNvSpPr/>
            <p:nvPr/>
          </p:nvSpPr>
          <p:spPr>
            <a:xfrm rot="10800000" flipH="1">
              <a:off x="7113588" y="106"/>
              <a:ext cx="1015200" cy="1015200"/>
            </a:xfrm>
            <a:prstGeom prst="rtTriangle">
              <a:avLst/>
            </a:prstGeom>
            <a:solidFill>
              <a:schemeClr val="accent3"/>
            </a:solidFill>
            <a:ln>
              <a:noFill/>
            </a:ln>
          </p:spPr>
          <p:txBody>
            <a:bodyPr lIns="91425" tIns="91425" rIns="91425" bIns="91425" anchor="ctr" anchorCtr="0">
              <a:noAutofit/>
            </a:bodyPr>
            <a:lstStyle/>
            <a:p>
              <a:pPr lvl="0">
                <a:spcBef>
                  <a:spcPts val="0"/>
                </a:spcBef>
                <a:buNone/>
              </a:pPr>
              <a:endParaRPr/>
            </a:p>
          </p:txBody>
        </p:sp>
        <p:sp>
          <p:nvSpPr>
            <p:cNvPr id="100" name="Shape 100"/>
            <p:cNvSpPr/>
            <p:nvPr/>
          </p:nvSpPr>
          <p:spPr>
            <a:xfrm rot="10800000">
              <a:off x="6098378" y="96"/>
              <a:ext cx="1015200" cy="1015200"/>
            </a:xfrm>
            <a:prstGeom prst="rtTriangle">
              <a:avLst/>
            </a:prstGeom>
            <a:solidFill>
              <a:schemeClr val="accent5"/>
            </a:solidFill>
            <a:ln>
              <a:noFill/>
            </a:ln>
          </p:spPr>
          <p:txBody>
            <a:bodyPr lIns="91425" tIns="91425" rIns="91425" bIns="91425" anchor="ctr" anchorCtr="0">
              <a:noAutofit/>
            </a:bodyPr>
            <a:lstStyle/>
            <a:p>
              <a:pPr lvl="0">
                <a:spcBef>
                  <a:spcPts val="0"/>
                </a:spcBef>
                <a:buNone/>
              </a:pPr>
              <a:endParaRPr/>
            </a:p>
          </p:txBody>
        </p:sp>
        <p:sp>
          <p:nvSpPr>
            <p:cNvPr id="101" name="Shape 101"/>
            <p:cNvSpPr/>
            <p:nvPr/>
          </p:nvSpPr>
          <p:spPr>
            <a:xfrm rot="10800000">
              <a:off x="8128789" y="1015375"/>
              <a:ext cx="1015200" cy="1015200"/>
            </a:xfrm>
            <a:prstGeom prst="rtTriangle">
              <a:avLst/>
            </a:prstGeom>
            <a:solidFill>
              <a:schemeClr val="accent5"/>
            </a:solidFill>
            <a:ln>
              <a:noFill/>
            </a:ln>
          </p:spPr>
          <p:txBody>
            <a:bodyPr lIns="91425" tIns="91425" rIns="91425" bIns="91425" anchor="ctr" anchorCtr="0">
              <a:noAutofit/>
            </a:bodyPr>
            <a:lstStyle/>
            <a:p>
              <a:pPr lvl="0">
                <a:spcBef>
                  <a:spcPts val="0"/>
                </a:spcBef>
                <a:buNone/>
              </a:pPr>
              <a:endParaRPr/>
            </a:p>
          </p:txBody>
        </p:sp>
      </p:grpSp>
      <p:sp>
        <p:nvSpPr>
          <p:cNvPr id="102" name="Shape 102"/>
          <p:cNvSpPr txBox="1">
            <a:spLocks noGrp="1"/>
          </p:cNvSpPr>
          <p:nvPr>
            <p:ph type="title"/>
          </p:nvPr>
        </p:nvSpPr>
        <p:spPr>
          <a:xfrm>
            <a:off x="490250" y="526350"/>
            <a:ext cx="5618700" cy="40908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103" name="Shape 103"/>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104"/>
        <p:cNvGrpSpPr/>
        <p:nvPr/>
      </p:nvGrpSpPr>
      <p:grpSpPr>
        <a:xfrm>
          <a:off x="0" y="0"/>
          <a:ext cx="0" cy="0"/>
          <a:chOff x="0" y="0"/>
          <a:chExt cx="0" cy="0"/>
        </a:xfrm>
      </p:grpSpPr>
      <p:sp>
        <p:nvSpPr>
          <p:cNvPr id="105" name="Shape 105"/>
          <p:cNvSpPr/>
          <p:nvPr/>
        </p:nvSpPr>
        <p:spPr>
          <a:xfrm>
            <a:off x="4572000" y="-175"/>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106" name="Shape 106"/>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107" name="Shape 107"/>
          <p:cNvSpPr txBox="1">
            <a:spLocks noGrp="1"/>
          </p:cNvSpPr>
          <p:nvPr>
            <p:ph type="title"/>
          </p:nvPr>
        </p:nvSpPr>
        <p:spPr>
          <a:xfrm>
            <a:off x="265500" y="1151100"/>
            <a:ext cx="4045200" cy="15645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108" name="Shape 108"/>
          <p:cNvSpPr txBox="1">
            <a:spLocks noGrp="1"/>
          </p:cNvSpPr>
          <p:nvPr>
            <p:ph type="subTitle" idx="1"/>
          </p:nvPr>
        </p:nvSpPr>
        <p:spPr>
          <a:xfrm>
            <a:off x="265500" y="2769001"/>
            <a:ext cx="4045200" cy="12693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109" name="Shape 109"/>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110" name="Shape 110"/>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rtl="0">
              <a:spcBef>
                <a:spcPts val="0"/>
              </a:spcBef>
              <a:buSzPct val="100000"/>
              <a:defRPr sz="3600"/>
            </a:lvl1pPr>
            <a:lvl2pPr lvl="1" algn="ctr" rtl="0">
              <a:spcBef>
                <a:spcPts val="0"/>
              </a:spcBef>
              <a:buSzPct val="100000"/>
              <a:defRPr sz="3600"/>
            </a:lvl2pPr>
            <a:lvl3pPr lvl="2" algn="ctr" rtl="0">
              <a:spcBef>
                <a:spcPts val="0"/>
              </a:spcBef>
              <a:buSzPct val="100000"/>
              <a:defRPr sz="3600"/>
            </a:lvl3pPr>
            <a:lvl4pPr lvl="3" algn="ctr" rtl="0">
              <a:spcBef>
                <a:spcPts val="0"/>
              </a:spcBef>
              <a:buSzPct val="100000"/>
              <a:defRPr sz="3600"/>
            </a:lvl4pPr>
            <a:lvl5pPr lvl="4" algn="ctr" rtl="0">
              <a:spcBef>
                <a:spcPts val="0"/>
              </a:spcBef>
              <a:buSzPct val="100000"/>
              <a:defRPr sz="3600"/>
            </a:lvl5pPr>
            <a:lvl6pPr lvl="5" algn="ctr" rtl="0">
              <a:spcBef>
                <a:spcPts val="0"/>
              </a:spcBef>
              <a:buSzPct val="100000"/>
              <a:defRPr sz="3600"/>
            </a:lvl6pPr>
            <a:lvl7pPr lvl="6" algn="ctr" rtl="0">
              <a:spcBef>
                <a:spcPts val="0"/>
              </a:spcBef>
              <a:buSzPct val="100000"/>
              <a:defRPr sz="3600"/>
            </a:lvl7pPr>
            <a:lvl8pPr lvl="7" algn="ctr" rtl="0">
              <a:spcBef>
                <a:spcPts val="0"/>
              </a:spcBef>
              <a:buSzPct val="100000"/>
              <a:defRPr sz="3600"/>
            </a:lvl8pPr>
            <a:lvl9pPr lvl="8" algn="ctr" rtl="0">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Caption">
    <p:spTree>
      <p:nvGrpSpPr>
        <p:cNvPr id="1" name="Shape 111"/>
        <p:cNvGrpSpPr/>
        <p:nvPr/>
      </p:nvGrpSpPr>
      <p:grpSpPr>
        <a:xfrm>
          <a:off x="0" y="0"/>
          <a:ext cx="0" cy="0"/>
          <a:chOff x="0" y="0"/>
          <a:chExt cx="0" cy="0"/>
        </a:xfrm>
      </p:grpSpPr>
      <p:sp>
        <p:nvSpPr>
          <p:cNvPr id="112" name="Shape 112"/>
          <p:cNvSpPr txBox="1">
            <a:spLocks noGrp="1"/>
          </p:cNvSpPr>
          <p:nvPr>
            <p:ph type="body" idx="1"/>
          </p:nvPr>
        </p:nvSpPr>
        <p:spPr>
          <a:xfrm>
            <a:off x="319500" y="4230575"/>
            <a:ext cx="5998800" cy="5988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113" name="Shape 113"/>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dk2"/>
                </a:solidFill>
              </a:rPr>
              <a:t>‹#›</a:t>
            </a:fld>
            <a:endParaRPr lang="en">
              <a:solidFill>
                <a:schemeClr val="dk2"/>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Big number">
    <p:bg>
      <p:bgPr>
        <a:solidFill>
          <a:schemeClr val="dk1"/>
        </a:solidFill>
        <a:effectLst/>
      </p:bgPr>
    </p:bg>
    <p:spTree>
      <p:nvGrpSpPr>
        <p:cNvPr id="1" name="Shape 114"/>
        <p:cNvGrpSpPr/>
        <p:nvPr/>
      </p:nvGrpSpPr>
      <p:grpSpPr>
        <a:xfrm>
          <a:off x="0" y="0"/>
          <a:ext cx="0" cy="0"/>
          <a:chOff x="0" y="0"/>
          <a:chExt cx="0" cy="0"/>
        </a:xfrm>
      </p:grpSpPr>
      <p:grpSp>
        <p:nvGrpSpPr>
          <p:cNvPr id="115" name="Shape 115"/>
          <p:cNvGrpSpPr/>
          <p:nvPr/>
        </p:nvGrpSpPr>
        <p:grpSpPr>
          <a:xfrm>
            <a:off x="6098378" y="4"/>
            <a:ext cx="3045625" cy="2030570"/>
            <a:chOff x="6098378" y="4"/>
            <a:chExt cx="3045625" cy="2030570"/>
          </a:xfrm>
        </p:grpSpPr>
        <p:sp>
          <p:nvSpPr>
            <p:cNvPr id="116" name="Shape 116"/>
            <p:cNvSpPr/>
            <p:nvPr/>
          </p:nvSpPr>
          <p:spPr>
            <a:xfrm>
              <a:off x="8128803" y="15"/>
              <a:ext cx="1015200" cy="1015200"/>
            </a:xfrm>
            <a:prstGeom prst="rect">
              <a:avLst/>
            </a:pr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17" name="Shape 117"/>
            <p:cNvSpPr/>
            <p:nvPr/>
          </p:nvSpPr>
          <p:spPr>
            <a:xfrm flipH="1">
              <a:off x="7113463" y="4"/>
              <a:ext cx="1015200" cy="1015200"/>
            </a:xfrm>
            <a:prstGeom prst="rtTriangle">
              <a:avLst/>
            </a:prstGeom>
            <a:solidFill>
              <a:schemeClr val="accent2"/>
            </a:solidFill>
            <a:ln>
              <a:noFill/>
            </a:ln>
          </p:spPr>
          <p:txBody>
            <a:bodyPr lIns="91425" tIns="91425" rIns="91425" bIns="91425" anchor="ctr" anchorCtr="0">
              <a:noAutofit/>
            </a:bodyPr>
            <a:lstStyle/>
            <a:p>
              <a:pPr lvl="0">
                <a:spcBef>
                  <a:spcPts val="0"/>
                </a:spcBef>
                <a:buNone/>
              </a:pPr>
              <a:endParaRPr/>
            </a:p>
          </p:txBody>
        </p:sp>
        <p:sp>
          <p:nvSpPr>
            <p:cNvPr id="118" name="Shape 118"/>
            <p:cNvSpPr/>
            <p:nvPr/>
          </p:nvSpPr>
          <p:spPr>
            <a:xfrm rot="10800000" flipH="1">
              <a:off x="7113588" y="106"/>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a:p>
          </p:txBody>
        </p:sp>
        <p:sp>
          <p:nvSpPr>
            <p:cNvPr id="119" name="Shape 119"/>
            <p:cNvSpPr/>
            <p:nvPr/>
          </p:nvSpPr>
          <p:spPr>
            <a:xfrm rot="10800000">
              <a:off x="6098378" y="96"/>
              <a:ext cx="1015200" cy="1015200"/>
            </a:xfrm>
            <a:prstGeom prst="rtTriangle">
              <a:avLst/>
            </a:pr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20" name="Shape 120"/>
            <p:cNvSpPr/>
            <p:nvPr/>
          </p:nvSpPr>
          <p:spPr>
            <a:xfrm rot="10800000">
              <a:off x="8128789" y="1015375"/>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a:p>
          </p:txBody>
        </p:sp>
      </p:grpSp>
      <p:sp>
        <p:nvSpPr>
          <p:cNvPr id="121" name="Shape 121"/>
          <p:cNvSpPr txBox="1">
            <a:spLocks noGrp="1"/>
          </p:cNvSpPr>
          <p:nvPr>
            <p:ph type="title"/>
          </p:nvPr>
        </p:nvSpPr>
        <p:spPr>
          <a:xfrm>
            <a:off x="311700" y="1256050"/>
            <a:ext cx="8520600" cy="2030700"/>
          </a:xfrm>
          <a:prstGeom prst="rect">
            <a:avLst/>
          </a:prstGeom>
        </p:spPr>
        <p:txBody>
          <a:bodyPr lIns="91425" tIns="91425" rIns="91425" bIns="91425" anchor="b" anchorCtr="0"/>
          <a:lstStyle>
            <a:lvl1pPr lvl="0" algn="ctr">
              <a:spcBef>
                <a:spcPts val="0"/>
              </a:spcBef>
              <a:buClr>
                <a:schemeClr val="lt1"/>
              </a:buClr>
              <a:buSzPct val="100000"/>
              <a:defRPr sz="12000">
                <a:solidFill>
                  <a:schemeClr val="lt1"/>
                </a:solidFill>
              </a:defRPr>
            </a:lvl1pPr>
            <a:lvl2pPr lvl="1" algn="ctr">
              <a:spcBef>
                <a:spcPts val="0"/>
              </a:spcBef>
              <a:buClr>
                <a:schemeClr val="lt1"/>
              </a:buClr>
              <a:buSzPct val="100000"/>
              <a:defRPr sz="12000">
                <a:solidFill>
                  <a:schemeClr val="lt1"/>
                </a:solidFill>
              </a:defRPr>
            </a:lvl2pPr>
            <a:lvl3pPr lvl="2" algn="ctr">
              <a:spcBef>
                <a:spcPts val="0"/>
              </a:spcBef>
              <a:buClr>
                <a:schemeClr val="lt1"/>
              </a:buClr>
              <a:buSzPct val="100000"/>
              <a:defRPr sz="12000">
                <a:solidFill>
                  <a:schemeClr val="lt1"/>
                </a:solidFill>
              </a:defRPr>
            </a:lvl3pPr>
            <a:lvl4pPr lvl="3" algn="ctr">
              <a:spcBef>
                <a:spcPts val="0"/>
              </a:spcBef>
              <a:buClr>
                <a:schemeClr val="lt1"/>
              </a:buClr>
              <a:buSzPct val="100000"/>
              <a:defRPr sz="12000">
                <a:solidFill>
                  <a:schemeClr val="lt1"/>
                </a:solidFill>
              </a:defRPr>
            </a:lvl4pPr>
            <a:lvl5pPr lvl="4" algn="ctr">
              <a:spcBef>
                <a:spcPts val="0"/>
              </a:spcBef>
              <a:buClr>
                <a:schemeClr val="lt1"/>
              </a:buClr>
              <a:buSzPct val="100000"/>
              <a:defRPr sz="12000">
                <a:solidFill>
                  <a:schemeClr val="lt1"/>
                </a:solidFill>
              </a:defRPr>
            </a:lvl5pPr>
            <a:lvl6pPr lvl="5" algn="ctr">
              <a:spcBef>
                <a:spcPts val="0"/>
              </a:spcBef>
              <a:buClr>
                <a:schemeClr val="lt1"/>
              </a:buClr>
              <a:buSzPct val="100000"/>
              <a:defRPr sz="12000">
                <a:solidFill>
                  <a:schemeClr val="lt1"/>
                </a:solidFill>
              </a:defRPr>
            </a:lvl6pPr>
            <a:lvl7pPr lvl="6" algn="ctr">
              <a:spcBef>
                <a:spcPts val="0"/>
              </a:spcBef>
              <a:buClr>
                <a:schemeClr val="lt1"/>
              </a:buClr>
              <a:buSzPct val="100000"/>
              <a:defRPr sz="12000">
                <a:solidFill>
                  <a:schemeClr val="lt1"/>
                </a:solidFill>
              </a:defRPr>
            </a:lvl7pPr>
            <a:lvl8pPr lvl="7" algn="ctr">
              <a:spcBef>
                <a:spcPts val="0"/>
              </a:spcBef>
              <a:buClr>
                <a:schemeClr val="lt1"/>
              </a:buClr>
              <a:buSzPct val="100000"/>
              <a:defRPr sz="12000">
                <a:solidFill>
                  <a:schemeClr val="lt1"/>
                </a:solidFill>
              </a:defRPr>
            </a:lvl8pPr>
            <a:lvl9pPr lvl="8" algn="ctr">
              <a:spcBef>
                <a:spcPts val="0"/>
              </a:spcBef>
              <a:buClr>
                <a:schemeClr val="lt1"/>
              </a:buClr>
              <a:buSzPct val="100000"/>
              <a:defRPr sz="12000">
                <a:solidFill>
                  <a:schemeClr val="lt1"/>
                </a:solidFill>
              </a:defRPr>
            </a:lvl9pPr>
          </a:lstStyle>
          <a:p>
            <a:endParaRPr/>
          </a:p>
        </p:txBody>
      </p:sp>
      <p:sp>
        <p:nvSpPr>
          <p:cNvPr id="122" name="Shape 122"/>
          <p:cNvSpPr txBox="1">
            <a:spLocks noGrp="1"/>
          </p:cNvSpPr>
          <p:nvPr>
            <p:ph type="body" idx="1"/>
          </p:nvPr>
        </p:nvSpPr>
        <p:spPr>
          <a:xfrm>
            <a:off x="311700" y="3369225"/>
            <a:ext cx="8520600" cy="1281900"/>
          </a:xfrm>
          <a:prstGeom prst="rect">
            <a:avLst/>
          </a:prstGeom>
        </p:spPr>
        <p:txBody>
          <a:bodyPr lIns="91425" tIns="91425" rIns="91425" bIns="91425" anchor="t" anchorCtr="0"/>
          <a:lstStyle>
            <a:lvl1pPr lvl="0" algn="ctr">
              <a:spcBef>
                <a:spcPts val="0"/>
              </a:spcBef>
              <a:buClr>
                <a:schemeClr val="lt1"/>
              </a:buClr>
              <a:defRPr>
                <a:solidFill>
                  <a:schemeClr val="lt1"/>
                </a:solidFill>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a:endParaRPr/>
          </a:p>
        </p:txBody>
      </p:sp>
      <p:sp>
        <p:nvSpPr>
          <p:cNvPr id="123" name="Shape 123"/>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24"/>
        <p:cNvGrpSpPr/>
        <p:nvPr/>
      </p:nvGrpSpPr>
      <p:grpSpPr>
        <a:xfrm>
          <a:off x="0" y="0"/>
          <a:ext cx="0" cy="0"/>
          <a:chOff x="0" y="0"/>
          <a:chExt cx="0" cy="0"/>
        </a:xfrm>
      </p:grpSpPr>
      <p:sp>
        <p:nvSpPr>
          <p:cNvPr id="125" name="Shape 125"/>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dk2"/>
                </a:solidFill>
              </a:rPr>
              <a:t>‹#›</a:t>
            </a:fld>
            <a:endParaRPr lang="en">
              <a:solidFill>
                <a:schemeClr val="dk2"/>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rtl="0">
              <a:spcBef>
                <a:spcPts val="0"/>
              </a:spcBef>
              <a:buSzPct val="100000"/>
              <a:defRPr sz="4800"/>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rtl="0">
              <a:spcBef>
                <a:spcPts val="0"/>
              </a:spcBef>
              <a:buSzPct val="100000"/>
              <a:defRPr sz="4200"/>
            </a:lvl1pPr>
            <a:lvl2pPr lvl="1" algn="ctr" rtl="0">
              <a:spcBef>
                <a:spcPts val="0"/>
              </a:spcBef>
              <a:buSzPct val="100000"/>
              <a:defRPr sz="4200"/>
            </a:lvl2pPr>
            <a:lvl3pPr lvl="2" algn="ctr" rtl="0">
              <a:spcBef>
                <a:spcPts val="0"/>
              </a:spcBef>
              <a:buSzPct val="100000"/>
              <a:defRPr sz="4200"/>
            </a:lvl3pPr>
            <a:lvl4pPr lvl="3" algn="ctr" rtl="0">
              <a:spcBef>
                <a:spcPts val="0"/>
              </a:spcBef>
              <a:buSzPct val="100000"/>
              <a:defRPr sz="4200"/>
            </a:lvl4pPr>
            <a:lvl5pPr lvl="4" algn="ctr" rtl="0">
              <a:spcBef>
                <a:spcPts val="0"/>
              </a:spcBef>
              <a:buSzPct val="100000"/>
              <a:defRPr sz="4200"/>
            </a:lvl5pPr>
            <a:lvl6pPr lvl="5" algn="ctr" rtl="0">
              <a:spcBef>
                <a:spcPts val="0"/>
              </a:spcBef>
              <a:buSzPct val="100000"/>
              <a:defRPr sz="4200"/>
            </a:lvl6pPr>
            <a:lvl7pPr lvl="6" algn="ctr" rtl="0">
              <a:spcBef>
                <a:spcPts val="0"/>
              </a:spcBef>
              <a:buSzPct val="100000"/>
              <a:defRPr sz="4200"/>
            </a:lvl7pPr>
            <a:lvl8pPr lvl="7" algn="ctr" rtl="0">
              <a:spcBef>
                <a:spcPts val="0"/>
              </a:spcBef>
              <a:buSzPct val="100000"/>
              <a:defRPr sz="4200"/>
            </a:lvl8pPr>
            <a:lvl9pPr lvl="8" algn="ctr" rtl="0">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100"/>
            </a:lvl1pPr>
            <a:lvl2pPr lvl="1" algn="ctr" rtl="0">
              <a:lnSpc>
                <a:spcPct val="100000"/>
              </a:lnSpc>
              <a:spcBef>
                <a:spcPts val="0"/>
              </a:spcBef>
              <a:spcAft>
                <a:spcPts val="0"/>
              </a:spcAft>
              <a:buSzPct val="100000"/>
              <a:buNone/>
              <a:defRPr sz="2100"/>
            </a:lvl2pPr>
            <a:lvl3pPr lvl="2" algn="ctr" rtl="0">
              <a:lnSpc>
                <a:spcPct val="100000"/>
              </a:lnSpc>
              <a:spcBef>
                <a:spcPts val="0"/>
              </a:spcBef>
              <a:spcAft>
                <a:spcPts val="0"/>
              </a:spcAft>
              <a:buSzPct val="100000"/>
              <a:buNone/>
              <a:defRPr sz="2100"/>
            </a:lvl3pPr>
            <a:lvl4pPr lvl="3" algn="ctr" rtl="0">
              <a:lnSpc>
                <a:spcPct val="100000"/>
              </a:lnSpc>
              <a:spcBef>
                <a:spcPts val="0"/>
              </a:spcBef>
              <a:spcAft>
                <a:spcPts val="0"/>
              </a:spcAft>
              <a:buSzPct val="100000"/>
              <a:buNone/>
              <a:defRPr sz="2100"/>
            </a:lvl4pPr>
            <a:lvl5pPr lvl="4" algn="ctr" rtl="0">
              <a:lnSpc>
                <a:spcPct val="100000"/>
              </a:lnSpc>
              <a:spcBef>
                <a:spcPts val="0"/>
              </a:spcBef>
              <a:spcAft>
                <a:spcPts val="0"/>
              </a:spcAft>
              <a:buSzPct val="100000"/>
              <a:buNone/>
              <a:defRPr sz="2100"/>
            </a:lvl5pPr>
            <a:lvl6pPr lvl="5" algn="ctr" rtl="0">
              <a:lnSpc>
                <a:spcPct val="100000"/>
              </a:lnSpc>
              <a:spcBef>
                <a:spcPts val="0"/>
              </a:spcBef>
              <a:spcAft>
                <a:spcPts val="0"/>
              </a:spcAft>
              <a:buSzPct val="100000"/>
              <a:buNone/>
              <a:defRPr sz="2100"/>
            </a:lvl6pPr>
            <a:lvl7pPr lvl="6" algn="ctr" rtl="0">
              <a:lnSpc>
                <a:spcPct val="100000"/>
              </a:lnSpc>
              <a:spcBef>
                <a:spcPts val="0"/>
              </a:spcBef>
              <a:spcAft>
                <a:spcPts val="0"/>
              </a:spcAft>
              <a:buSzPct val="100000"/>
              <a:buNone/>
              <a:defRPr sz="2100"/>
            </a:lvl7pPr>
            <a:lvl8pPr lvl="7" algn="ctr" rtl="0">
              <a:lnSpc>
                <a:spcPct val="100000"/>
              </a:lnSpc>
              <a:spcBef>
                <a:spcPts val="0"/>
              </a:spcBef>
              <a:spcAft>
                <a:spcPts val="0"/>
              </a:spcAft>
              <a:buSzPct val="100000"/>
              <a:buNone/>
              <a:defRPr sz="2100"/>
            </a:lvl8pPr>
            <a:lvl9pPr lvl="8" algn="ctr" rtl="0">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rt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rtl="0">
              <a:spcBef>
                <a:spcPts val="0"/>
              </a:spcBef>
              <a:buClr>
                <a:schemeClr val="dk1"/>
              </a:buClr>
              <a:buSzPct val="100000"/>
              <a:buNone/>
              <a:defRPr sz="2800">
                <a:solidFill>
                  <a:schemeClr val="dk1"/>
                </a:solidFill>
              </a:defRPr>
            </a:lvl1pPr>
            <a:lvl2pPr lvl="1" rtl="0">
              <a:spcBef>
                <a:spcPts val="0"/>
              </a:spcBef>
              <a:buClr>
                <a:schemeClr val="dk1"/>
              </a:buClr>
              <a:buSzPct val="100000"/>
              <a:buNone/>
              <a:defRPr sz="2800">
                <a:solidFill>
                  <a:schemeClr val="dk1"/>
                </a:solidFill>
              </a:defRPr>
            </a:lvl2pPr>
            <a:lvl3pPr lvl="2" rtl="0">
              <a:spcBef>
                <a:spcPts val="0"/>
              </a:spcBef>
              <a:buClr>
                <a:schemeClr val="dk1"/>
              </a:buClr>
              <a:buSzPct val="100000"/>
              <a:buNone/>
              <a:defRPr sz="2800">
                <a:solidFill>
                  <a:schemeClr val="dk1"/>
                </a:solidFill>
              </a:defRPr>
            </a:lvl3pPr>
            <a:lvl4pPr lvl="3" rtl="0">
              <a:spcBef>
                <a:spcPts val="0"/>
              </a:spcBef>
              <a:buClr>
                <a:schemeClr val="dk1"/>
              </a:buClr>
              <a:buSzPct val="100000"/>
              <a:buNone/>
              <a:defRPr sz="2800">
                <a:solidFill>
                  <a:schemeClr val="dk1"/>
                </a:solidFill>
              </a:defRPr>
            </a:lvl4pPr>
            <a:lvl5pPr lvl="4" rtl="0">
              <a:spcBef>
                <a:spcPts val="0"/>
              </a:spcBef>
              <a:buClr>
                <a:schemeClr val="dk1"/>
              </a:buClr>
              <a:buSzPct val="100000"/>
              <a:buNone/>
              <a:defRPr sz="2800">
                <a:solidFill>
                  <a:schemeClr val="dk1"/>
                </a:solidFill>
              </a:defRPr>
            </a:lvl5pPr>
            <a:lvl6pPr lvl="5" rtl="0">
              <a:spcBef>
                <a:spcPts val="0"/>
              </a:spcBef>
              <a:buClr>
                <a:schemeClr val="dk1"/>
              </a:buClr>
              <a:buSzPct val="100000"/>
              <a:buNone/>
              <a:defRPr sz="2800">
                <a:solidFill>
                  <a:schemeClr val="dk1"/>
                </a:solidFill>
              </a:defRPr>
            </a:lvl6pPr>
            <a:lvl7pPr lvl="6" rtl="0">
              <a:spcBef>
                <a:spcPts val="0"/>
              </a:spcBef>
              <a:buClr>
                <a:schemeClr val="dk1"/>
              </a:buClr>
              <a:buSzPct val="100000"/>
              <a:buNone/>
              <a:defRPr sz="2800">
                <a:solidFill>
                  <a:schemeClr val="dk1"/>
                </a:solidFill>
              </a:defRPr>
            </a:lvl7pPr>
            <a:lvl8pPr lvl="7" rtl="0">
              <a:spcBef>
                <a:spcPts val="0"/>
              </a:spcBef>
              <a:buClr>
                <a:schemeClr val="dk1"/>
              </a:buClr>
              <a:buSzPct val="100000"/>
              <a:buNone/>
              <a:defRPr sz="2800">
                <a:solidFill>
                  <a:schemeClr val="dk1"/>
                </a:solidFill>
              </a:defRPr>
            </a:lvl8pPr>
            <a:lvl9pPr lvl="8" rtl="0">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rtl="0">
              <a:lnSpc>
                <a:spcPct val="115000"/>
              </a:lnSpc>
              <a:spcBef>
                <a:spcPts val="0"/>
              </a:spcBef>
              <a:spcAft>
                <a:spcPts val="1600"/>
              </a:spcAft>
              <a:buClr>
                <a:schemeClr val="dk2"/>
              </a:buClr>
              <a:buSzPct val="100000"/>
              <a:defRPr sz="1800">
                <a:solidFill>
                  <a:schemeClr val="dk2"/>
                </a:solidFill>
              </a:defRPr>
            </a:lvl1pPr>
            <a:lvl2pPr lvl="1" rtl="0">
              <a:lnSpc>
                <a:spcPct val="115000"/>
              </a:lnSpc>
              <a:spcBef>
                <a:spcPts val="0"/>
              </a:spcBef>
              <a:spcAft>
                <a:spcPts val="1600"/>
              </a:spcAft>
              <a:buClr>
                <a:schemeClr val="dk2"/>
              </a:buClr>
              <a:defRPr>
                <a:solidFill>
                  <a:schemeClr val="dk2"/>
                </a:solidFill>
              </a:defRPr>
            </a:lvl2pPr>
            <a:lvl3pPr lvl="2" rtl="0">
              <a:lnSpc>
                <a:spcPct val="115000"/>
              </a:lnSpc>
              <a:spcBef>
                <a:spcPts val="0"/>
              </a:spcBef>
              <a:spcAft>
                <a:spcPts val="1600"/>
              </a:spcAft>
              <a:buClr>
                <a:schemeClr val="dk2"/>
              </a:buClr>
              <a:defRPr>
                <a:solidFill>
                  <a:schemeClr val="dk2"/>
                </a:solidFill>
              </a:defRPr>
            </a:lvl3pPr>
            <a:lvl4pPr lvl="3" rtl="0">
              <a:lnSpc>
                <a:spcPct val="115000"/>
              </a:lnSpc>
              <a:spcBef>
                <a:spcPts val="0"/>
              </a:spcBef>
              <a:spcAft>
                <a:spcPts val="1600"/>
              </a:spcAft>
              <a:buClr>
                <a:schemeClr val="dk2"/>
              </a:buClr>
              <a:defRPr>
                <a:solidFill>
                  <a:schemeClr val="dk2"/>
                </a:solidFill>
              </a:defRPr>
            </a:lvl4pPr>
            <a:lvl5pPr lvl="4" rtl="0">
              <a:lnSpc>
                <a:spcPct val="115000"/>
              </a:lnSpc>
              <a:spcBef>
                <a:spcPts val="0"/>
              </a:spcBef>
              <a:spcAft>
                <a:spcPts val="1600"/>
              </a:spcAft>
              <a:buClr>
                <a:schemeClr val="dk2"/>
              </a:buClr>
              <a:defRPr>
                <a:solidFill>
                  <a:schemeClr val="dk2"/>
                </a:solidFill>
              </a:defRPr>
            </a:lvl5pPr>
            <a:lvl6pPr lvl="5" rtl="0">
              <a:lnSpc>
                <a:spcPct val="115000"/>
              </a:lnSpc>
              <a:spcBef>
                <a:spcPts val="0"/>
              </a:spcBef>
              <a:spcAft>
                <a:spcPts val="1600"/>
              </a:spcAft>
              <a:buClr>
                <a:schemeClr val="dk2"/>
              </a:buClr>
              <a:defRPr>
                <a:solidFill>
                  <a:schemeClr val="dk2"/>
                </a:solidFill>
              </a:defRPr>
            </a:lvl6pPr>
            <a:lvl7pPr lvl="6" rtl="0">
              <a:lnSpc>
                <a:spcPct val="115000"/>
              </a:lnSpc>
              <a:spcBef>
                <a:spcPts val="0"/>
              </a:spcBef>
              <a:spcAft>
                <a:spcPts val="1600"/>
              </a:spcAft>
              <a:buClr>
                <a:schemeClr val="dk2"/>
              </a:buClr>
              <a:defRPr>
                <a:solidFill>
                  <a:schemeClr val="dk2"/>
                </a:solidFill>
              </a:defRPr>
            </a:lvl7pPr>
            <a:lvl8pPr lvl="7" rtl="0">
              <a:lnSpc>
                <a:spcPct val="115000"/>
              </a:lnSpc>
              <a:spcBef>
                <a:spcPts val="0"/>
              </a:spcBef>
              <a:spcAft>
                <a:spcPts val="1600"/>
              </a:spcAft>
              <a:buClr>
                <a:schemeClr val="dk2"/>
              </a:buClr>
              <a:defRPr>
                <a:solidFill>
                  <a:schemeClr val="dk2"/>
                </a:solidFill>
              </a:defRPr>
            </a:lvl8pPr>
            <a:lvl9pPr lvl="8" rtl="0">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rtl="0">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311700" y="410000"/>
            <a:ext cx="8520600" cy="607800"/>
          </a:xfrm>
          <a:prstGeom prst="rect">
            <a:avLst/>
          </a:prstGeom>
          <a:noFill/>
          <a:ln>
            <a:noFill/>
          </a:ln>
        </p:spPr>
        <p:txBody>
          <a:bodyPr lIns="91425" tIns="91425" rIns="91425" bIns="91425" anchor="t" anchorCtr="0"/>
          <a:lstStyle>
            <a:lvl1pPr lvl="0">
              <a:spcBef>
                <a:spcPts val="0"/>
              </a:spcBef>
              <a:buClr>
                <a:schemeClr val="dk1"/>
              </a:buClr>
              <a:buSzPct val="100000"/>
              <a:buFont typeface="Roboto"/>
              <a:buNone/>
              <a:defRPr sz="3000">
                <a:solidFill>
                  <a:schemeClr val="dk1"/>
                </a:solidFill>
                <a:latin typeface="Roboto"/>
                <a:ea typeface="Roboto"/>
                <a:cs typeface="Roboto"/>
                <a:sym typeface="Roboto"/>
              </a:defRPr>
            </a:lvl1pPr>
            <a:lvl2pPr lvl="1">
              <a:spcBef>
                <a:spcPts val="0"/>
              </a:spcBef>
              <a:buClr>
                <a:schemeClr val="dk1"/>
              </a:buClr>
              <a:buSzPct val="100000"/>
              <a:buFont typeface="Roboto"/>
              <a:buNone/>
              <a:defRPr sz="3000">
                <a:solidFill>
                  <a:schemeClr val="dk1"/>
                </a:solidFill>
                <a:latin typeface="Roboto"/>
                <a:ea typeface="Roboto"/>
                <a:cs typeface="Roboto"/>
                <a:sym typeface="Roboto"/>
              </a:defRPr>
            </a:lvl2pPr>
            <a:lvl3pPr lvl="2">
              <a:spcBef>
                <a:spcPts val="0"/>
              </a:spcBef>
              <a:buClr>
                <a:schemeClr val="dk1"/>
              </a:buClr>
              <a:buSzPct val="100000"/>
              <a:buFont typeface="Roboto"/>
              <a:buNone/>
              <a:defRPr sz="3000">
                <a:solidFill>
                  <a:schemeClr val="dk1"/>
                </a:solidFill>
                <a:latin typeface="Roboto"/>
                <a:ea typeface="Roboto"/>
                <a:cs typeface="Roboto"/>
                <a:sym typeface="Roboto"/>
              </a:defRPr>
            </a:lvl3pPr>
            <a:lvl4pPr lvl="3">
              <a:spcBef>
                <a:spcPts val="0"/>
              </a:spcBef>
              <a:buClr>
                <a:schemeClr val="dk1"/>
              </a:buClr>
              <a:buSzPct val="100000"/>
              <a:buFont typeface="Roboto"/>
              <a:buNone/>
              <a:defRPr sz="3000">
                <a:solidFill>
                  <a:schemeClr val="dk1"/>
                </a:solidFill>
                <a:latin typeface="Roboto"/>
                <a:ea typeface="Roboto"/>
                <a:cs typeface="Roboto"/>
                <a:sym typeface="Roboto"/>
              </a:defRPr>
            </a:lvl4pPr>
            <a:lvl5pPr lvl="4">
              <a:spcBef>
                <a:spcPts val="0"/>
              </a:spcBef>
              <a:buClr>
                <a:schemeClr val="dk1"/>
              </a:buClr>
              <a:buSzPct val="100000"/>
              <a:buFont typeface="Roboto"/>
              <a:buNone/>
              <a:defRPr sz="3000">
                <a:solidFill>
                  <a:schemeClr val="dk1"/>
                </a:solidFill>
                <a:latin typeface="Roboto"/>
                <a:ea typeface="Roboto"/>
                <a:cs typeface="Roboto"/>
                <a:sym typeface="Roboto"/>
              </a:defRPr>
            </a:lvl5pPr>
            <a:lvl6pPr lvl="5">
              <a:spcBef>
                <a:spcPts val="0"/>
              </a:spcBef>
              <a:buClr>
                <a:schemeClr val="dk1"/>
              </a:buClr>
              <a:buSzPct val="100000"/>
              <a:buFont typeface="Roboto"/>
              <a:buNone/>
              <a:defRPr sz="3000">
                <a:solidFill>
                  <a:schemeClr val="dk1"/>
                </a:solidFill>
                <a:latin typeface="Roboto"/>
                <a:ea typeface="Roboto"/>
                <a:cs typeface="Roboto"/>
                <a:sym typeface="Roboto"/>
              </a:defRPr>
            </a:lvl6pPr>
            <a:lvl7pPr lvl="6">
              <a:spcBef>
                <a:spcPts val="0"/>
              </a:spcBef>
              <a:buClr>
                <a:schemeClr val="dk1"/>
              </a:buClr>
              <a:buSzPct val="100000"/>
              <a:buFont typeface="Roboto"/>
              <a:buNone/>
              <a:defRPr sz="3000">
                <a:solidFill>
                  <a:schemeClr val="dk1"/>
                </a:solidFill>
                <a:latin typeface="Roboto"/>
                <a:ea typeface="Roboto"/>
                <a:cs typeface="Roboto"/>
                <a:sym typeface="Roboto"/>
              </a:defRPr>
            </a:lvl7pPr>
            <a:lvl8pPr lvl="7">
              <a:spcBef>
                <a:spcPts val="0"/>
              </a:spcBef>
              <a:buClr>
                <a:schemeClr val="dk1"/>
              </a:buClr>
              <a:buSzPct val="100000"/>
              <a:buFont typeface="Roboto"/>
              <a:buNone/>
              <a:defRPr sz="3000">
                <a:solidFill>
                  <a:schemeClr val="dk1"/>
                </a:solidFill>
                <a:latin typeface="Roboto"/>
                <a:ea typeface="Roboto"/>
                <a:cs typeface="Roboto"/>
                <a:sym typeface="Roboto"/>
              </a:defRPr>
            </a:lvl8pPr>
            <a:lvl9pPr lvl="8">
              <a:spcBef>
                <a:spcPts val="0"/>
              </a:spcBef>
              <a:buClr>
                <a:schemeClr val="dk1"/>
              </a:buClr>
              <a:buSzPct val="100000"/>
              <a:buFont typeface="Roboto"/>
              <a:buNone/>
              <a:defRPr sz="3000">
                <a:solidFill>
                  <a:schemeClr val="dk1"/>
                </a:solidFill>
                <a:latin typeface="Roboto"/>
                <a:ea typeface="Roboto"/>
                <a:cs typeface="Roboto"/>
                <a:sym typeface="Roboto"/>
              </a:defRPr>
            </a:lvl9pPr>
          </a:lstStyle>
          <a:p>
            <a:endParaRPr/>
          </a:p>
        </p:txBody>
      </p:sp>
      <p:sp>
        <p:nvSpPr>
          <p:cNvPr id="52" name="Shape 52"/>
          <p:cNvSpPr txBox="1">
            <a:spLocks noGrp="1"/>
          </p:cNvSpPr>
          <p:nvPr>
            <p:ph type="body" idx="1"/>
          </p:nvPr>
        </p:nvSpPr>
        <p:spPr>
          <a:xfrm>
            <a:off x="311700" y="1229875"/>
            <a:ext cx="8520600" cy="33390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Roboto"/>
              <a:defRPr sz="18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9pPr>
          </a:lstStyle>
          <a:p>
            <a:endParaRPr/>
          </a:p>
        </p:txBody>
      </p:sp>
      <p:sp>
        <p:nvSpPr>
          <p:cNvPr id="53" name="Shape 53"/>
          <p:cNvSpPr txBox="1">
            <a:spLocks noGrp="1"/>
          </p:cNvSpPr>
          <p:nvPr>
            <p:ph type="sldNum" idx="12"/>
          </p:nvPr>
        </p:nvSpPr>
        <p:spPr>
          <a:xfrm>
            <a:off x="8460431" y="4651190"/>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1"/>
                </a:solidFill>
                <a:latin typeface="Roboto"/>
                <a:ea typeface="Roboto"/>
                <a:cs typeface="Roboto"/>
                <a:sym typeface="Roboto"/>
              </a:rPr>
              <a:t>‹#›</a:t>
            </a:fld>
            <a:endParaRPr lang="en" sz="1000">
              <a:solidFill>
                <a:schemeClr val="lt1"/>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notesSlide" Target="../notesSlides/notesSlide2.xml"/><Relationship Id="rId5" Type="http://schemas.openxmlformats.org/officeDocument/2006/relationships/image" Target="../media/image2.png"/><Relationship Id="rId6" Type="http://schemas.openxmlformats.org/officeDocument/2006/relationships/image" Target="../media/image1.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notesSlide" Target="../notesSlides/notesSlide3.xml"/><Relationship Id="rId5" Type="http://schemas.openxmlformats.org/officeDocument/2006/relationships/image" Target="../media/image3.png"/><Relationship Id="rId6"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notesSlide" Target="../notesSlides/notesSlide4.xml"/><Relationship Id="rId5" Type="http://schemas.openxmlformats.org/officeDocument/2006/relationships/image" Target="../media/image4.png"/><Relationship Id="rId6"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notesSlide" Target="../notesSlides/notesSlide5.xml"/><Relationship Id="rId5" Type="http://schemas.openxmlformats.org/officeDocument/2006/relationships/image" Target="../media/image5.png"/><Relationship Id="rId6" Type="http://schemas.openxmlformats.org/officeDocument/2006/relationships/image" Target="../media/image1.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notesSlide" Target="../notesSlides/notesSlide6.xml"/><Relationship Id="rId5" Type="http://schemas.openxmlformats.org/officeDocument/2006/relationships/image" Target="../media/image6.png"/><Relationship Id="rId6"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notesSlide" Target="../notesSlides/notesSlide7.xml"/><Relationship Id="rId5" Type="http://schemas.openxmlformats.org/officeDocument/2006/relationships/image" Target="../media/image7.png"/><Relationship Id="rId6"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notesSlide" Target="../notesSlides/notesSlide8.xml"/><Relationship Id="rId5" Type="http://schemas.openxmlformats.org/officeDocument/2006/relationships/image" Target="../media/image1.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notesSlide" Target="../notesSlides/notesSlide9.xml"/><Relationship Id="rId5" Type="http://schemas.openxmlformats.org/officeDocument/2006/relationships/image" Target="../media/image8.png"/><Relationship Id="rId6" Type="http://schemas.openxmlformats.org/officeDocument/2006/relationships/image" Target="../media/image1.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Shape 130"/>
          <p:cNvSpPr txBox="1">
            <a:spLocks noGrp="1"/>
          </p:cNvSpPr>
          <p:nvPr>
            <p:ph type="ctrTitle"/>
          </p:nvPr>
        </p:nvSpPr>
        <p:spPr>
          <a:xfrm>
            <a:off x="140900" y="1927622"/>
            <a:ext cx="9003100" cy="838800"/>
          </a:xfrm>
          <a:prstGeom prst="rect">
            <a:avLst/>
          </a:prstGeom>
        </p:spPr>
        <p:txBody>
          <a:bodyPr lIns="91425" tIns="91425" rIns="91425" bIns="91425" anchor="b" anchorCtr="0">
            <a:noAutofit/>
          </a:bodyPr>
          <a:lstStyle/>
          <a:p>
            <a:pPr lvl="0" rtl="0">
              <a:spcBef>
                <a:spcPts val="0"/>
              </a:spcBef>
              <a:buNone/>
            </a:pPr>
            <a:r>
              <a:rPr lang="en" sz="3600" dirty="0"/>
              <a:t>Medication Adherence </a:t>
            </a:r>
            <a:r>
              <a:rPr lang="en" sz="3600" dirty="0" smtClean="0"/>
              <a:t>Support</a:t>
            </a:r>
            <a:r>
              <a:rPr lang="en-US" sz="3600" dirty="0" smtClean="0"/>
              <a:t> </a:t>
            </a:r>
            <a:r>
              <a:rPr lang="en" sz="3600" dirty="0" smtClean="0"/>
              <a:t>System</a:t>
            </a:r>
            <a:endParaRPr lang="en" sz="3600" dirty="0"/>
          </a:p>
          <a:p>
            <a:pPr lvl="0">
              <a:spcBef>
                <a:spcPts val="0"/>
              </a:spcBef>
              <a:buNone/>
            </a:pPr>
            <a:r>
              <a:rPr lang="en" sz="3600" dirty="0"/>
              <a:t>Patient-Facing </a:t>
            </a:r>
            <a:r>
              <a:rPr lang="en" sz="3600" dirty="0" smtClean="0"/>
              <a:t>App</a:t>
            </a:r>
            <a:r>
              <a:rPr lang="en-US" sz="3600" dirty="0" smtClean="0"/>
              <a:t>  </a:t>
            </a:r>
            <a:br>
              <a:rPr lang="en-US" sz="3600" dirty="0" smtClean="0"/>
            </a:br>
            <a:r>
              <a:rPr lang="en" sz="3600" dirty="0" smtClean="0"/>
              <a:t>Technical </a:t>
            </a:r>
            <a:r>
              <a:rPr lang="en" sz="3600" dirty="0"/>
              <a:t>Presentation</a:t>
            </a:r>
          </a:p>
        </p:txBody>
      </p:sp>
      <p:sp>
        <p:nvSpPr>
          <p:cNvPr id="131" name="Shape 131"/>
          <p:cNvSpPr txBox="1">
            <a:spLocks noGrp="1"/>
          </p:cNvSpPr>
          <p:nvPr>
            <p:ph type="subTitle" idx="1"/>
          </p:nvPr>
        </p:nvSpPr>
        <p:spPr>
          <a:xfrm>
            <a:off x="195238" y="3105112"/>
            <a:ext cx="8222100" cy="432899"/>
          </a:xfrm>
          <a:prstGeom prst="rect">
            <a:avLst/>
          </a:prstGeom>
        </p:spPr>
        <p:txBody>
          <a:bodyPr lIns="91425" tIns="91425" rIns="91425" bIns="91425" anchor="t" anchorCtr="0">
            <a:noAutofit/>
          </a:bodyPr>
          <a:lstStyle/>
          <a:p>
            <a:pPr lvl="0" rtl="0">
              <a:spcBef>
                <a:spcPts val="0"/>
              </a:spcBef>
              <a:buClr>
                <a:srgbClr val="000000"/>
              </a:buClr>
              <a:buSzPct val="61111"/>
              <a:buFont typeface="Arial"/>
              <a:buNone/>
            </a:pPr>
            <a:r>
              <a:rPr lang="en" sz="1800" dirty="0"/>
              <a:t>FHIR STOP is...</a:t>
            </a:r>
          </a:p>
          <a:p>
            <a:pPr marL="457200" lvl="0" indent="-342900" rtl="0">
              <a:spcBef>
                <a:spcPts val="0"/>
              </a:spcBef>
              <a:buSzPct val="100000"/>
              <a:buChar char="-"/>
            </a:pPr>
            <a:r>
              <a:rPr lang="en" sz="1800" dirty="0"/>
              <a:t>Arnab </a:t>
            </a:r>
            <a:r>
              <a:rPr lang="en" sz="1800" dirty="0" err="1"/>
              <a:t>Barua</a:t>
            </a:r>
            <a:endParaRPr lang="en" sz="1800" dirty="0"/>
          </a:p>
          <a:p>
            <a:pPr marL="457200" lvl="0" indent="-342900" rtl="0">
              <a:spcBef>
                <a:spcPts val="0"/>
              </a:spcBef>
              <a:buSzPct val="100000"/>
              <a:buChar char="-"/>
            </a:pPr>
            <a:r>
              <a:rPr lang="en" sz="1800" dirty="0"/>
              <a:t>Adam </a:t>
            </a:r>
            <a:r>
              <a:rPr lang="en" sz="1800" dirty="0" err="1"/>
              <a:t>Hachey</a:t>
            </a:r>
            <a:r>
              <a:rPr lang="en" sz="1800" dirty="0"/>
              <a:t> </a:t>
            </a:r>
          </a:p>
          <a:p>
            <a:pPr marL="457200" lvl="0" indent="-342900" rtl="0">
              <a:spcBef>
                <a:spcPts val="0"/>
              </a:spcBef>
              <a:buSzPct val="100000"/>
              <a:buChar char="-"/>
            </a:pPr>
            <a:r>
              <a:rPr lang="en" sz="1800" dirty="0"/>
              <a:t>Mark Mullison (Narrator)</a:t>
            </a:r>
          </a:p>
          <a:p>
            <a:pPr marL="457200" lvl="0" indent="-342900" rtl="0">
              <a:spcBef>
                <a:spcPts val="0"/>
              </a:spcBef>
              <a:buSzPct val="100000"/>
              <a:buChar char="-"/>
            </a:pPr>
            <a:r>
              <a:rPr lang="en" sz="1800" dirty="0"/>
              <a:t>Dominick </a:t>
            </a:r>
            <a:r>
              <a:rPr lang="en" sz="1800" dirty="0" err="1"/>
              <a:t>Roselli</a:t>
            </a:r>
            <a:endParaRPr lang="en" sz="1800" dirty="0"/>
          </a:p>
          <a:p>
            <a:pPr marL="457200" lvl="0" indent="-342900" rtl="0">
              <a:spcBef>
                <a:spcPts val="0"/>
              </a:spcBef>
              <a:buSzPct val="100000"/>
              <a:buChar char="-"/>
            </a:pPr>
            <a:r>
              <a:rPr lang="en" sz="1800" dirty="0" err="1"/>
              <a:t>Jiankun</a:t>
            </a:r>
            <a:r>
              <a:rPr lang="en" sz="1800" dirty="0"/>
              <a:t> Sun (Narrator)</a:t>
            </a:r>
          </a:p>
        </p:txBody>
      </p:sp>
      <p:sp>
        <p:nvSpPr>
          <p:cNvPr id="132" name="Shape 132"/>
          <p:cNvSpPr txBox="1"/>
          <p:nvPr/>
        </p:nvSpPr>
        <p:spPr>
          <a:xfrm>
            <a:off x="195238" y="2662917"/>
            <a:ext cx="5037600" cy="545700"/>
          </a:xfrm>
          <a:prstGeom prst="rect">
            <a:avLst/>
          </a:prstGeom>
          <a:noFill/>
          <a:ln>
            <a:noFill/>
          </a:ln>
        </p:spPr>
        <p:txBody>
          <a:bodyPr lIns="91425" tIns="91425" rIns="91425" bIns="91425" anchor="t" anchorCtr="0">
            <a:noAutofit/>
          </a:bodyPr>
          <a:lstStyle/>
          <a:p>
            <a:pPr lvl="0" rtl="0">
              <a:spcBef>
                <a:spcPts val="0"/>
              </a:spcBef>
              <a:buNone/>
            </a:pPr>
            <a:r>
              <a:rPr lang="en" sz="1200">
                <a:solidFill>
                  <a:schemeClr val="lt1"/>
                </a:solidFill>
              </a:rPr>
              <a:t>CS 6440: Introduction to Health Informatics - Fall 2016 - Georgia Tech</a:t>
            </a:r>
          </a:p>
          <a:p>
            <a:pPr lvl="0" rtl="0">
              <a:spcBef>
                <a:spcPts val="0"/>
              </a:spcBef>
              <a:buNone/>
            </a:pPr>
            <a:endParaRPr sz="1200" dirty="0">
              <a:solidFill>
                <a:schemeClr val="lt1"/>
              </a:solidFill>
            </a:endParaRPr>
          </a:p>
        </p:txBody>
      </p:sp>
      <p:pic>
        <p:nvPicPr>
          <p:cNvPr id="12" name="Sound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12316">
        <p:fade/>
      </p:transition>
    </mc:Choice>
    <mc:Fallback xmlns="">
      <p:transition spd="med" advTm="123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233350"/>
            <a:ext cx="8520600" cy="607800"/>
          </a:xfrm>
          <a:prstGeom prst="rect">
            <a:avLst/>
          </a:prstGeom>
        </p:spPr>
        <p:txBody>
          <a:bodyPr lIns="91425" tIns="91425" rIns="91425" bIns="91425" anchor="t" anchorCtr="0">
            <a:noAutofit/>
          </a:bodyPr>
          <a:lstStyle/>
          <a:p>
            <a:pPr lvl="0" rtl="0">
              <a:spcBef>
                <a:spcPts val="0"/>
              </a:spcBef>
              <a:buNone/>
            </a:pPr>
            <a:r>
              <a:rPr lang="en"/>
              <a:t>Medication Adherence - What’s the Problem?</a:t>
            </a:r>
          </a:p>
        </p:txBody>
      </p:sp>
      <p:sp>
        <p:nvSpPr>
          <p:cNvPr id="138" name="Shape 138"/>
          <p:cNvSpPr txBox="1">
            <a:spLocks noGrp="1"/>
          </p:cNvSpPr>
          <p:nvPr>
            <p:ph type="body" idx="1"/>
          </p:nvPr>
        </p:nvSpPr>
        <p:spPr>
          <a:xfrm>
            <a:off x="311700" y="1229875"/>
            <a:ext cx="3904200" cy="3004800"/>
          </a:xfrm>
          <a:prstGeom prst="rect">
            <a:avLst/>
          </a:prstGeom>
        </p:spPr>
        <p:txBody>
          <a:bodyPr lIns="91425" tIns="91425" rIns="91425" bIns="91425" anchor="t" anchorCtr="0">
            <a:noAutofit/>
          </a:bodyPr>
          <a:lstStyle/>
          <a:p>
            <a:pPr marL="457200" lvl="0" indent="-228600" rtl="0">
              <a:spcBef>
                <a:spcPts val="0"/>
              </a:spcBef>
              <a:buChar char="●"/>
            </a:pPr>
            <a:r>
              <a:rPr lang="en" b="1"/>
              <a:t>Medication Adherence</a:t>
            </a:r>
            <a:r>
              <a:rPr lang="en"/>
              <a:t> is the degree to which a patient adheres to a prescribed medication regimen.</a:t>
            </a:r>
          </a:p>
          <a:p>
            <a:pPr marL="457200" lvl="0" indent="-228600" rtl="0">
              <a:spcBef>
                <a:spcPts val="0"/>
              </a:spcBef>
              <a:buChar char="●"/>
            </a:pPr>
            <a:r>
              <a:rPr lang="en"/>
              <a:t>In 2010, </a:t>
            </a:r>
            <a:r>
              <a:rPr lang="en" b="1"/>
              <a:t>Non/Low-Adherence </a:t>
            </a:r>
            <a:r>
              <a:rPr lang="en"/>
              <a:t>caused an estimated 125,000 deaths and cost US$290 billion*</a:t>
            </a:r>
          </a:p>
          <a:p>
            <a:pPr lvl="0" rtl="0">
              <a:spcBef>
                <a:spcPts val="0"/>
              </a:spcBef>
              <a:buNone/>
            </a:pPr>
            <a:endParaRPr/>
          </a:p>
        </p:txBody>
      </p:sp>
      <p:pic>
        <p:nvPicPr>
          <p:cNvPr id="139" name="Shape 139"/>
          <p:cNvPicPr preferRelativeResize="0"/>
          <p:nvPr/>
        </p:nvPicPr>
        <p:blipFill rotWithShape="1">
          <a:blip r:embed="rId5">
            <a:alphaModFix/>
          </a:blip>
          <a:srcRect l="27969"/>
          <a:stretch/>
        </p:blipFill>
        <p:spPr>
          <a:xfrm>
            <a:off x="4166600" y="1396950"/>
            <a:ext cx="4328700" cy="3004850"/>
          </a:xfrm>
          <a:prstGeom prst="rect">
            <a:avLst/>
          </a:prstGeom>
          <a:noFill/>
          <a:ln>
            <a:noFill/>
          </a:ln>
        </p:spPr>
      </p:pic>
      <p:sp>
        <p:nvSpPr>
          <p:cNvPr id="140" name="Shape 140"/>
          <p:cNvSpPr txBox="1"/>
          <p:nvPr/>
        </p:nvSpPr>
        <p:spPr>
          <a:xfrm>
            <a:off x="4884675" y="841150"/>
            <a:ext cx="3767100" cy="428700"/>
          </a:xfrm>
          <a:prstGeom prst="rect">
            <a:avLst/>
          </a:prstGeom>
          <a:noFill/>
          <a:ln>
            <a:noFill/>
          </a:ln>
        </p:spPr>
        <p:txBody>
          <a:bodyPr lIns="91425" tIns="91425" rIns="91425" bIns="91425" anchor="t" anchorCtr="0">
            <a:noAutofit/>
          </a:bodyPr>
          <a:lstStyle/>
          <a:p>
            <a:pPr lvl="0">
              <a:spcBef>
                <a:spcPts val="0"/>
              </a:spcBef>
              <a:buNone/>
            </a:pPr>
            <a:r>
              <a:rPr lang="en" sz="1200"/>
              <a:t>“Drugs don’t work in patients that don’t take them.” </a:t>
            </a:r>
            <a:br>
              <a:rPr lang="en" sz="1200"/>
            </a:br>
            <a:r>
              <a:rPr lang="en" sz="1200"/>
              <a:t>              </a:t>
            </a:r>
            <a:r>
              <a:rPr lang="en" sz="1000" i="1"/>
              <a:t>- Former US Surgeon General Dr. C. Everett Koop</a:t>
            </a:r>
          </a:p>
        </p:txBody>
      </p:sp>
      <p:sp>
        <p:nvSpPr>
          <p:cNvPr id="141" name="Shape 141"/>
          <p:cNvSpPr txBox="1"/>
          <p:nvPr/>
        </p:nvSpPr>
        <p:spPr>
          <a:xfrm>
            <a:off x="59825" y="4617125"/>
            <a:ext cx="6520800" cy="369900"/>
          </a:xfrm>
          <a:prstGeom prst="rect">
            <a:avLst/>
          </a:prstGeom>
          <a:noFill/>
          <a:ln>
            <a:noFill/>
          </a:ln>
        </p:spPr>
        <p:txBody>
          <a:bodyPr lIns="91425" tIns="91425" rIns="91425" bIns="91425" anchor="t" anchorCtr="0">
            <a:noAutofit/>
          </a:bodyPr>
          <a:lstStyle/>
          <a:p>
            <a:pPr lvl="0" rtl="0">
              <a:spcBef>
                <a:spcPts val="0"/>
              </a:spcBef>
              <a:buNone/>
            </a:pPr>
            <a:r>
              <a:rPr lang="en" sz="700"/>
              <a:t>*</a:t>
            </a:r>
            <a:r>
              <a:rPr lang="en" sz="700" i="1" u="sng"/>
              <a:t>The 21st Century Intelligent Pharmacy Project: The Importance of Medication Adherence</a:t>
            </a:r>
            <a:r>
              <a:rPr lang="en" sz="700" i="1"/>
              <a:t>, 2010, Center for Health Transformation, page 1.</a:t>
            </a:r>
          </a:p>
        </p:txBody>
      </p:sp>
      <p:pic>
        <p:nvPicPr>
          <p:cNvPr id="11" name="Sound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18309">
        <p:fade/>
      </p:transition>
    </mc:Choice>
    <mc:Fallback xmlns="">
      <p:transition spd="med" advTm="1830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117750" y="79575"/>
            <a:ext cx="8520600" cy="607800"/>
          </a:xfrm>
          <a:prstGeom prst="rect">
            <a:avLst/>
          </a:prstGeom>
        </p:spPr>
        <p:txBody>
          <a:bodyPr lIns="91425" tIns="91425" rIns="91425" bIns="91425" anchor="t" anchorCtr="0">
            <a:noAutofit/>
          </a:bodyPr>
          <a:lstStyle/>
          <a:p>
            <a:pPr lvl="0">
              <a:spcBef>
                <a:spcPts val="0"/>
              </a:spcBef>
              <a:buNone/>
            </a:pPr>
            <a:r>
              <a:rPr lang="en" sz="1800"/>
              <a:t>Medication Adherence Support System (MASS): Conceptual Architecture</a:t>
            </a:r>
          </a:p>
        </p:txBody>
      </p:sp>
      <p:pic>
        <p:nvPicPr>
          <p:cNvPr id="147" name="Shape 147"/>
          <p:cNvPicPr preferRelativeResize="0"/>
          <p:nvPr/>
        </p:nvPicPr>
        <p:blipFill>
          <a:blip r:embed="rId5">
            <a:alphaModFix/>
          </a:blip>
          <a:stretch>
            <a:fillRect/>
          </a:stretch>
        </p:blipFill>
        <p:spPr>
          <a:xfrm>
            <a:off x="433300" y="409396"/>
            <a:ext cx="6745974" cy="4482099"/>
          </a:xfrm>
          <a:prstGeom prst="rect">
            <a:avLst/>
          </a:prstGeom>
          <a:noFill/>
          <a:ln>
            <a:noFill/>
          </a:ln>
        </p:spPr>
      </p:pic>
      <p:pic>
        <p:nvPicPr>
          <p:cNvPr id="12" name="Sound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87497">
        <p:fade/>
      </p:transition>
    </mc:Choice>
    <mc:Fallback xmlns="">
      <p:transition spd="med" advTm="8749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168925" y="10950"/>
            <a:ext cx="7469700" cy="607800"/>
          </a:xfrm>
          <a:prstGeom prst="rect">
            <a:avLst/>
          </a:prstGeom>
        </p:spPr>
        <p:txBody>
          <a:bodyPr lIns="91425" tIns="91425" rIns="91425" bIns="91425" anchor="t" anchorCtr="0">
            <a:noAutofit/>
          </a:bodyPr>
          <a:lstStyle/>
          <a:p>
            <a:pPr lvl="0" rtl="0">
              <a:spcBef>
                <a:spcPts val="0"/>
              </a:spcBef>
              <a:buNone/>
            </a:pPr>
            <a:r>
              <a:rPr lang="en" sz="2400"/>
              <a:t>MASS Patient Facing App - Architectural Overview</a:t>
            </a: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90204"/>
            <a:ext cx="9144000" cy="4303059"/>
          </a:xfrm>
          <a:prstGeom prst="rect">
            <a:avLst/>
          </a:prstGeom>
        </p:spPr>
      </p:pic>
      <p:pic>
        <p:nvPicPr>
          <p:cNvPr id="10" name="Sound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24751">
        <p:fade/>
      </p:transition>
    </mc:Choice>
    <mc:Fallback xmlns="">
      <p:transition spd="med" advTm="247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Shape 158"/>
          <p:cNvPicPr preferRelativeResize="0"/>
          <p:nvPr/>
        </p:nvPicPr>
        <p:blipFill>
          <a:blip r:embed="rId5">
            <a:alphaModFix/>
          </a:blip>
          <a:stretch>
            <a:fillRect/>
          </a:stretch>
        </p:blipFill>
        <p:spPr>
          <a:xfrm>
            <a:off x="36250" y="-3906"/>
            <a:ext cx="7352401" cy="4897325"/>
          </a:xfrm>
          <a:prstGeom prst="rect">
            <a:avLst/>
          </a:prstGeom>
          <a:noFill/>
          <a:ln>
            <a:noFill/>
          </a:ln>
        </p:spPr>
      </p:pic>
      <p:sp>
        <p:nvSpPr>
          <p:cNvPr id="159" name="Shape 159"/>
          <p:cNvSpPr txBox="1">
            <a:spLocks noGrp="1"/>
          </p:cNvSpPr>
          <p:nvPr>
            <p:ph type="title"/>
          </p:nvPr>
        </p:nvSpPr>
        <p:spPr>
          <a:xfrm>
            <a:off x="7124100" y="278100"/>
            <a:ext cx="2019900" cy="607800"/>
          </a:xfrm>
          <a:prstGeom prst="rect">
            <a:avLst/>
          </a:prstGeom>
        </p:spPr>
        <p:txBody>
          <a:bodyPr lIns="91425" tIns="91425" rIns="91425" bIns="91425" anchor="t" anchorCtr="0">
            <a:noAutofit/>
          </a:bodyPr>
          <a:lstStyle/>
          <a:p>
            <a:pPr lvl="0" rtl="0">
              <a:spcBef>
                <a:spcPts val="0"/>
              </a:spcBef>
              <a:buNone/>
            </a:pPr>
            <a:r>
              <a:rPr lang="en"/>
              <a:t>Use Case Diagram</a:t>
            </a:r>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60637">
        <p:fade/>
      </p:transition>
    </mc:Choice>
    <mc:Fallback xmlns="">
      <p:transition spd="med" advTm="606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Shape 164"/>
          <p:cNvPicPr preferRelativeResize="0"/>
          <p:nvPr/>
        </p:nvPicPr>
        <p:blipFill>
          <a:blip r:embed="rId5">
            <a:alphaModFix/>
          </a:blip>
          <a:stretch>
            <a:fillRect/>
          </a:stretch>
        </p:blipFill>
        <p:spPr>
          <a:xfrm>
            <a:off x="384100" y="144637"/>
            <a:ext cx="7309450" cy="4723024"/>
          </a:xfrm>
          <a:prstGeom prst="rect">
            <a:avLst/>
          </a:prstGeom>
          <a:noFill/>
          <a:ln>
            <a:noFill/>
          </a:ln>
        </p:spPr>
      </p:pic>
      <p:sp>
        <p:nvSpPr>
          <p:cNvPr id="165" name="Shape 165"/>
          <p:cNvSpPr txBox="1">
            <a:spLocks noGrp="1"/>
          </p:cNvSpPr>
          <p:nvPr>
            <p:ph type="title"/>
          </p:nvPr>
        </p:nvSpPr>
        <p:spPr>
          <a:xfrm>
            <a:off x="6176600" y="241375"/>
            <a:ext cx="2798700" cy="607800"/>
          </a:xfrm>
          <a:prstGeom prst="rect">
            <a:avLst/>
          </a:prstGeom>
        </p:spPr>
        <p:txBody>
          <a:bodyPr lIns="91425" tIns="91425" rIns="91425" bIns="91425" anchor="t" anchorCtr="0">
            <a:noAutofit/>
          </a:bodyPr>
          <a:lstStyle/>
          <a:p>
            <a:pPr lvl="0">
              <a:spcBef>
                <a:spcPts val="0"/>
              </a:spcBef>
              <a:buNone/>
            </a:pPr>
            <a:r>
              <a:rPr lang="en"/>
              <a:t>Class Diagram</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444792484"/>
      </p:ext>
    </p:extLst>
  </p:cSld>
  <p:clrMapOvr>
    <a:masterClrMapping/>
  </p:clrMapOvr>
  <mc:AlternateContent xmlns:mc="http://schemas.openxmlformats.org/markup-compatibility/2006">
    <mc:Choice xmlns:p14="http://schemas.microsoft.com/office/powerpoint/2010/main" Requires="p14">
      <p:transition spd="slow" p14:dur="2000" advTm="9473"/>
    </mc:Choice>
    <mc:Fallback>
      <p:transition spd="slow" advTm="9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a:xfrm>
            <a:off x="311700" y="410000"/>
            <a:ext cx="8520600" cy="607800"/>
          </a:xfrm>
          <a:prstGeom prst="rect">
            <a:avLst/>
          </a:prstGeom>
        </p:spPr>
        <p:txBody>
          <a:bodyPr lIns="91425" tIns="91425" rIns="91425" bIns="91425" anchor="t" anchorCtr="0">
            <a:noAutofit/>
          </a:bodyPr>
          <a:lstStyle/>
          <a:p>
            <a:pPr lvl="0" algn="r">
              <a:spcBef>
                <a:spcPts val="0"/>
              </a:spcBef>
              <a:buNone/>
            </a:pPr>
            <a:r>
              <a:rPr lang="en"/>
              <a:t>Component Diagram</a:t>
            </a:r>
          </a:p>
        </p:txBody>
      </p:sp>
      <p:sp>
        <p:nvSpPr>
          <p:cNvPr id="171" name="Shape 171"/>
          <p:cNvSpPr txBox="1">
            <a:spLocks noGrp="1"/>
          </p:cNvSpPr>
          <p:nvPr>
            <p:ph type="body" idx="1"/>
          </p:nvPr>
        </p:nvSpPr>
        <p:spPr>
          <a:xfrm>
            <a:off x="311700" y="1229875"/>
            <a:ext cx="8520600" cy="3339000"/>
          </a:xfrm>
          <a:prstGeom prst="rect">
            <a:avLst/>
          </a:prstGeom>
        </p:spPr>
        <p:txBody>
          <a:bodyPr lIns="91425" tIns="91425" rIns="91425" bIns="91425" anchor="t" anchorCtr="0">
            <a:noAutofit/>
          </a:bodyPr>
          <a:lstStyle/>
          <a:p>
            <a:pPr lvl="0">
              <a:spcBef>
                <a:spcPts val="0"/>
              </a:spcBef>
              <a:buNone/>
            </a:pPr>
            <a:endParaRPr/>
          </a:p>
        </p:txBody>
      </p:sp>
      <p:pic>
        <p:nvPicPr>
          <p:cNvPr id="172" name="Shape 172"/>
          <p:cNvPicPr preferRelativeResize="0"/>
          <p:nvPr/>
        </p:nvPicPr>
        <p:blipFill>
          <a:blip r:embed="rId5">
            <a:alphaModFix/>
          </a:blip>
          <a:stretch>
            <a:fillRect/>
          </a:stretch>
        </p:blipFill>
        <p:spPr>
          <a:xfrm>
            <a:off x="0" y="1017800"/>
            <a:ext cx="9144000" cy="4183674"/>
          </a:xfrm>
          <a:prstGeom prst="rect">
            <a:avLst/>
          </a:prstGeom>
          <a:noFill/>
          <a:ln>
            <a:noFill/>
          </a:ln>
        </p:spPr>
      </p:pic>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834529311"/>
      </p:ext>
    </p:extLst>
  </p:cSld>
  <p:clrMapOvr>
    <a:masterClrMapping/>
  </p:clrMapOvr>
  <mc:AlternateContent xmlns:mc="http://schemas.openxmlformats.org/markup-compatibility/2006" xmlns:p14="http://schemas.microsoft.com/office/powerpoint/2010/main">
    <mc:Choice Requires="p14">
      <p:transition spd="slow" p14:dur="2000" advTm="27424"/>
    </mc:Choice>
    <mc:Fallback xmlns="">
      <p:transition spd="slow" advTm="27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title"/>
          </p:nvPr>
        </p:nvSpPr>
        <p:spPr>
          <a:xfrm>
            <a:off x="311700" y="410000"/>
            <a:ext cx="8520600" cy="607800"/>
          </a:xfrm>
          <a:prstGeom prst="rect">
            <a:avLst/>
          </a:prstGeom>
        </p:spPr>
        <p:txBody>
          <a:bodyPr lIns="91425" tIns="91425" rIns="91425" bIns="91425" anchor="t" anchorCtr="0">
            <a:noAutofit/>
          </a:bodyPr>
          <a:lstStyle/>
          <a:p>
            <a:pPr lvl="0" rtl="0">
              <a:spcBef>
                <a:spcPts val="0"/>
              </a:spcBef>
              <a:buNone/>
            </a:pPr>
            <a:r>
              <a:rPr lang="en"/>
              <a:t>Tools and Languages</a:t>
            </a:r>
          </a:p>
        </p:txBody>
      </p:sp>
      <p:sp>
        <p:nvSpPr>
          <p:cNvPr id="178" name="Shape 178"/>
          <p:cNvSpPr txBox="1">
            <a:spLocks noGrp="1"/>
          </p:cNvSpPr>
          <p:nvPr>
            <p:ph type="body" idx="1"/>
          </p:nvPr>
        </p:nvSpPr>
        <p:spPr>
          <a:xfrm>
            <a:off x="311700" y="1017800"/>
            <a:ext cx="8520600" cy="3339000"/>
          </a:xfrm>
          <a:prstGeom prst="rect">
            <a:avLst/>
          </a:prstGeom>
        </p:spPr>
        <p:txBody>
          <a:bodyPr lIns="91425" tIns="91425" rIns="91425" bIns="91425" anchor="t" anchorCtr="0">
            <a:noAutofit/>
          </a:bodyPr>
          <a:lstStyle/>
          <a:p>
            <a:pPr lvl="0">
              <a:lnSpc>
                <a:spcPct val="100000"/>
              </a:lnSpc>
              <a:spcBef>
                <a:spcPts val="0"/>
              </a:spcBef>
              <a:buNone/>
            </a:pPr>
            <a:r>
              <a:rPr lang="en"/>
              <a:t>Client Development</a:t>
            </a:r>
          </a:p>
          <a:p>
            <a:pPr marL="914400" lvl="0" indent="-317500" rtl="0">
              <a:lnSpc>
                <a:spcPct val="100000"/>
              </a:lnSpc>
              <a:spcBef>
                <a:spcPts val="0"/>
              </a:spcBef>
              <a:buSzPct val="100000"/>
            </a:pPr>
            <a:r>
              <a:rPr lang="en" sz="1400"/>
              <a:t>Android Studio, Java, SQLite</a:t>
            </a:r>
          </a:p>
          <a:p>
            <a:pPr lvl="0">
              <a:lnSpc>
                <a:spcPct val="100000"/>
              </a:lnSpc>
              <a:spcBef>
                <a:spcPts val="0"/>
              </a:spcBef>
              <a:buNone/>
            </a:pPr>
            <a:r>
              <a:rPr lang="en"/>
              <a:t>Server Development</a:t>
            </a:r>
          </a:p>
          <a:p>
            <a:pPr marL="914400" lvl="0" indent="-317500" rtl="0">
              <a:lnSpc>
                <a:spcPct val="100000"/>
              </a:lnSpc>
              <a:spcBef>
                <a:spcPts val="0"/>
              </a:spcBef>
              <a:buSzPct val="100000"/>
            </a:pPr>
            <a:r>
              <a:rPr lang="en" sz="1400"/>
              <a:t>Java, MySQL</a:t>
            </a:r>
          </a:p>
          <a:p>
            <a:pPr lvl="0" rtl="0">
              <a:lnSpc>
                <a:spcPct val="100000"/>
              </a:lnSpc>
              <a:spcBef>
                <a:spcPts val="0"/>
              </a:spcBef>
              <a:buNone/>
            </a:pPr>
            <a:r>
              <a:rPr lang="en"/>
              <a:t>FHIR Implementation</a:t>
            </a:r>
          </a:p>
          <a:p>
            <a:pPr marL="914400" lvl="0" indent="-317500">
              <a:lnSpc>
                <a:spcPct val="100000"/>
              </a:lnSpc>
              <a:spcBef>
                <a:spcPts val="0"/>
              </a:spcBef>
              <a:buSzPct val="100000"/>
            </a:pPr>
            <a:r>
              <a:rPr lang="en" sz="1400"/>
              <a:t>HAPI</a:t>
            </a:r>
          </a:p>
          <a:p>
            <a:pPr lvl="0">
              <a:lnSpc>
                <a:spcPct val="100000"/>
              </a:lnSpc>
              <a:spcBef>
                <a:spcPts val="0"/>
              </a:spcBef>
              <a:buNone/>
            </a:pPr>
            <a:r>
              <a:rPr lang="en"/>
              <a:t>Source and Document Control</a:t>
            </a:r>
          </a:p>
          <a:p>
            <a:pPr marL="914400" lvl="0" indent="-317500" rtl="0">
              <a:lnSpc>
                <a:spcPct val="100000"/>
              </a:lnSpc>
              <a:spcBef>
                <a:spcPts val="0"/>
              </a:spcBef>
              <a:buSzPct val="100000"/>
            </a:pPr>
            <a:r>
              <a:rPr lang="en" sz="1400"/>
              <a:t>GitHub Repo </a:t>
            </a:r>
          </a:p>
          <a:p>
            <a:pPr marL="1371600" lvl="1" indent="-228600" rtl="0">
              <a:lnSpc>
                <a:spcPct val="100000"/>
              </a:lnSpc>
              <a:spcBef>
                <a:spcPts val="0"/>
              </a:spcBef>
            </a:pPr>
            <a:r>
              <a:rPr lang="en"/>
              <a:t>https://github.gatech.edu/gt-hit-fall2016/Improving-Medication-Adherence</a:t>
            </a:r>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204633105"/>
      </p:ext>
    </p:extLst>
  </p:cSld>
  <p:clrMapOvr>
    <a:masterClrMapping/>
  </p:clrMapOvr>
  <mc:AlternateContent xmlns:mc="http://schemas.openxmlformats.org/markup-compatibility/2006" xmlns:p14="http://schemas.microsoft.com/office/powerpoint/2010/main">
    <mc:Choice Requires="p14">
      <p:transition spd="slow" p14:dur="2000" advTm="20619"/>
    </mc:Choice>
    <mc:Fallback xmlns="">
      <p:transition spd="slow" advTm="206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183" name="Shape 183"/>
          <p:cNvPicPr preferRelativeResize="0"/>
          <p:nvPr/>
        </p:nvPicPr>
        <p:blipFill>
          <a:blip r:embed="rId5">
            <a:alphaModFix/>
          </a:blip>
          <a:stretch>
            <a:fillRect/>
          </a:stretch>
        </p:blipFill>
        <p:spPr>
          <a:xfrm>
            <a:off x="91775" y="93725"/>
            <a:ext cx="6092450" cy="4748724"/>
          </a:xfrm>
          <a:prstGeom prst="rect">
            <a:avLst/>
          </a:prstGeom>
          <a:noFill/>
          <a:ln>
            <a:noFill/>
          </a:ln>
        </p:spPr>
      </p:pic>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133021686"/>
      </p:ext>
    </p:extLst>
  </p:cSld>
  <p:clrMapOvr>
    <a:masterClrMapping/>
  </p:clrMapOvr>
  <mc:AlternateContent xmlns:mc="http://schemas.openxmlformats.org/markup-compatibility/2006" xmlns:p14="http://schemas.microsoft.com/office/powerpoint/2010/main">
    <mc:Choice Requires="p14">
      <p:transition spd="slow" p14:dur="2000" advTm="44852"/>
    </mc:Choice>
    <mc:Fallback xmlns="">
      <p:transition spd="slow" advTm="44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132</TotalTime>
  <Words>1187</Words>
  <Application>Microsoft Macintosh PowerPoint</Application>
  <PresentationFormat>On-screen Show (16:9)</PresentationFormat>
  <Paragraphs>79</Paragraphs>
  <Slides>9</Slides>
  <Notes>9</Notes>
  <HiddenSlides>0</HiddenSlides>
  <MMClips>9</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9</vt:i4>
      </vt:variant>
    </vt:vector>
  </HeadingPairs>
  <TitlesOfParts>
    <vt:vector size="15" baseType="lpstr">
      <vt:lpstr>Mangal</vt:lpstr>
      <vt:lpstr>Roboto</vt:lpstr>
      <vt:lpstr>宋体</vt:lpstr>
      <vt:lpstr>Arial</vt:lpstr>
      <vt:lpstr>simple-light-2</vt:lpstr>
      <vt:lpstr>geometric</vt:lpstr>
      <vt:lpstr>Medication Adherence Support System Patient-Facing App   Technical Presentation</vt:lpstr>
      <vt:lpstr>Medication Adherence - What’s the Problem?</vt:lpstr>
      <vt:lpstr>Medication Adherence Support System (MASS): Conceptual Architecture</vt:lpstr>
      <vt:lpstr>MASS Patient Facing App - Architectural Overview</vt:lpstr>
      <vt:lpstr>Use Case Diagram</vt:lpstr>
      <vt:lpstr>Class Diagram</vt:lpstr>
      <vt:lpstr>Component Diagram</vt:lpstr>
      <vt:lpstr>Tools and Languages</vt:lpstr>
      <vt:lpstr>PowerPoint Presentation</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Medication Adherence Support System Patient-Facing App Technical Presentation</dc:title>
  <cp:lastModifiedBy>Jiankun Sun</cp:lastModifiedBy>
  <cp:revision>10</cp:revision>
  <dcterms:modified xsi:type="dcterms:W3CDTF">2016-10-24T01:53:16Z</dcterms:modified>
</cp:coreProperties>
</file>